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42" r:id="rId2"/>
  </p:sldMasterIdLst>
  <p:notesMasterIdLst>
    <p:notesMasterId r:id="rId38"/>
  </p:notesMasterIdLst>
  <p:sldIdLst>
    <p:sldId id="256" r:id="rId3"/>
    <p:sldId id="397" r:id="rId4"/>
    <p:sldId id="431" r:id="rId5"/>
    <p:sldId id="435" r:id="rId6"/>
    <p:sldId id="394" r:id="rId7"/>
    <p:sldId id="406" r:id="rId8"/>
    <p:sldId id="451" r:id="rId9"/>
    <p:sldId id="452" r:id="rId10"/>
    <p:sldId id="453" r:id="rId11"/>
    <p:sldId id="427" r:id="rId12"/>
    <p:sldId id="407" r:id="rId13"/>
    <p:sldId id="408" r:id="rId14"/>
    <p:sldId id="437" r:id="rId15"/>
    <p:sldId id="409" r:id="rId16"/>
    <p:sldId id="438" r:id="rId17"/>
    <p:sldId id="410" r:id="rId18"/>
    <p:sldId id="439" r:id="rId19"/>
    <p:sldId id="411" r:id="rId20"/>
    <p:sldId id="440" r:id="rId21"/>
    <p:sldId id="442" r:id="rId22"/>
    <p:sldId id="443" r:id="rId23"/>
    <p:sldId id="412" r:id="rId24"/>
    <p:sldId id="441" r:id="rId25"/>
    <p:sldId id="448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329" r:id="rId3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C1FFFF"/>
    <a:srgbClr val="0000CC"/>
    <a:srgbClr val="00FFFF"/>
    <a:srgbClr val="00FFCC"/>
    <a:srgbClr val="CC9900"/>
    <a:srgbClr val="310898"/>
    <a:srgbClr val="004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8986" autoAdjust="0"/>
  </p:normalViewPr>
  <p:slideViewPr>
    <p:cSldViewPr>
      <p:cViewPr>
        <p:scale>
          <a:sx n="91" d="100"/>
          <a:sy n="91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vaux\PAI\pic%202020\&#1575;&#1604;&#1578;&#1588;&#1582;&#1610;&#1589;%20&#1575;&#1604;&#1601;&#1606;&#1610;\&#1575;&#1604;&#1578;&#1588;&#1582;&#1610;&#1589;%20&#1575;&#1604;&#1601;&#1606;&#1610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vaux\PAI\pic%202020\&#1575;&#1604;&#1578;&#1588;&#1582;&#1610;&#1589;%20&#1575;&#1604;&#1601;&#1606;&#1610;\&#1575;&#1604;&#1578;&#1588;&#1582;&#1610;&#1589;%20&#1575;&#1604;&#1601;&#1606;&#161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vaux\PAI\pic%202020\&#1575;&#1604;&#1578;&#1588;&#1582;&#1610;&#1589;%20&#1575;&#1604;&#1601;&#1606;&#1610;\&#1575;&#1604;&#1578;&#1588;&#1582;&#1610;&#1589;%20&#1575;&#1604;&#1601;&#1606;&#161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14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14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1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14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Travaux\PAI\pic%202021\&#1575;&#1604;&#1578;&#1588;&#1582;&#1610;&#1589;%20&#1575;&#1604;&#1601;&#1606;&#1610;\&#1575;&#1604;&#1578;&#1588;&#1582;&#1610;&#1589;%20&#1575;&#1604;&#1601;&#1606;&#1610;\&#1575;&#1604;&#1578;&#1588;&#1582;&#1610;&#1589;%20&#1575;&#1604;&#1601;&#1606;&#1610;.xlsx" TargetMode="External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4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1.3443114397788381E-2"/>
          <c:y val="1.7302427943918182E-2"/>
          <c:w val="0.98440103342256269"/>
          <c:h val="0.96539514411216354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00FF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FFCC"/>
              </a:solidFill>
            </c:spPr>
          </c:dPt>
          <c:dPt>
            <c:idx val="4"/>
            <c:spPr>
              <a:solidFill>
                <a:srgbClr val="CC9900"/>
              </a:solidFill>
            </c:spPr>
          </c:dPt>
          <c:dLbls>
            <c:dLbl>
              <c:idx val="0"/>
              <c:layout>
                <c:manualLayout>
                  <c:x val="-0.17353509336767547"/>
                  <c:y val="7.5329039617617931E-4"/>
                </c:manualLayout>
              </c:layout>
              <c:tx>
                <c:rich>
                  <a:bodyPr/>
                  <a:lstStyle/>
                  <a:p>
                    <a:r>
                      <a:rPr lang="ar-TN" dirty="0" smtClean="0"/>
                      <a:t>دائرة</a:t>
                    </a:r>
                    <a:r>
                      <a:rPr lang="ar-TN" baseline="0" dirty="0" smtClean="0"/>
                      <a:t> جارة – باب بحر ودائرة المنزل –حي محمد علي</a:t>
                    </a:r>
                    <a:r>
                      <a:rPr lang="ar-TN" dirty="0" smtClean="0"/>
                      <a:t>; </a:t>
                    </a:r>
                    <a:r>
                      <a:rPr lang="fr-FR" dirty="0" smtClean="0"/>
                      <a:t>31646</a:t>
                    </a:r>
                    <a:endParaRPr lang="ar-TN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ar-TN" dirty="0"/>
                      <a:t>سيدي أبي لبابة ; </a:t>
                    </a:r>
                    <a:r>
                      <a:rPr lang="fr-FR" dirty="0" smtClean="0"/>
                      <a:t>23551</a:t>
                    </a:r>
                    <a:endParaRPr lang="ar-TN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TN" dirty="0"/>
                      <a:t>حي المنارة ; </a:t>
                    </a:r>
                    <a:r>
                      <a:rPr lang="fr-FR" dirty="0" smtClean="0"/>
                      <a:t>17937</a:t>
                    </a:r>
                    <a:endParaRPr lang="ar-TN" dirty="0"/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ar-TN" dirty="0"/>
                      <a:t>شط السلام ; </a:t>
                    </a:r>
                    <a:r>
                      <a:rPr lang="fr-FR" dirty="0" smtClean="0"/>
                      <a:t>17429</a:t>
                    </a:r>
                    <a:endParaRPr lang="ar-TN" dirty="0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ar-TN" dirty="0"/>
                      <a:t>زريق ; </a:t>
                    </a:r>
                    <a:r>
                      <a:rPr lang="fr-FR" dirty="0" smtClean="0"/>
                      <a:t>13848</a:t>
                    </a:r>
                    <a:endParaRPr lang="ar-TN" dirty="0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'gestion genérale'!$W$68:$W$72</c:f>
              <c:strCache>
                <c:ptCount val="5"/>
                <c:pt idx="0">
                  <c:v>قابس المدينة </c:v>
                </c:pt>
                <c:pt idx="1">
                  <c:v>سيدي أبي لبابة </c:v>
                </c:pt>
                <c:pt idx="2">
                  <c:v>حي المنارة </c:v>
                </c:pt>
                <c:pt idx="3">
                  <c:v>شط السلام </c:v>
                </c:pt>
                <c:pt idx="4">
                  <c:v>زريق </c:v>
                </c:pt>
              </c:strCache>
            </c:strRef>
          </c:cat>
          <c:val>
            <c:numRef>
              <c:f>'gestion genérale'!$Y$68:$Y$72</c:f>
              <c:numCache>
                <c:formatCode>General</c:formatCode>
                <c:ptCount val="5"/>
                <c:pt idx="0">
                  <c:v>30134</c:v>
                </c:pt>
                <c:pt idx="1">
                  <c:v>22427</c:v>
                </c:pt>
                <c:pt idx="2">
                  <c:v>17081</c:v>
                </c:pt>
                <c:pt idx="3">
                  <c:v>16597</c:v>
                </c:pt>
                <c:pt idx="4">
                  <c:v>13187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b="1"/>
            </a:pPr>
            <a:r>
              <a:rPr lang="ar-TN" b="1"/>
              <a:t>نسبة توزيع الطرقات الجيدة او متوسطة</a:t>
            </a:r>
            <a:endParaRPr lang="fr-FR" b="1"/>
          </a:p>
        </c:rich>
      </c:tx>
      <c:layout>
        <c:manualLayout>
          <c:xMode val="edge"/>
          <c:yMode val="edge"/>
          <c:x val="0.1765709312445605"/>
          <c:y val="3.1096579453537888E-3"/>
        </c:manualLayout>
      </c:layout>
    </c:title>
    <c:plotArea>
      <c:layout>
        <c:manualLayout>
          <c:layoutTarget val="inner"/>
          <c:xMode val="edge"/>
          <c:yMode val="edge"/>
          <c:x val="0.49108173488757767"/>
          <c:y val="0.17495075491801138"/>
          <c:w val="0.47062409626995061"/>
          <c:h val="0.7524419843559159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genérale'!$D$36:$H$36</c:f>
              <c:numCache>
                <c:formatCode>0.00%</c:formatCode>
                <c:ptCount val="5"/>
                <c:pt idx="0">
                  <c:v>0.38227778660006656</c:v>
                </c:pt>
                <c:pt idx="1">
                  <c:v>6.0055724783092006E-2</c:v>
                </c:pt>
                <c:pt idx="2">
                  <c:v>0.23177756283474568</c:v>
                </c:pt>
                <c:pt idx="3">
                  <c:v>0.19082850914550517</c:v>
                </c:pt>
                <c:pt idx="4">
                  <c:v>0.13506041663659071</c:v>
                </c:pt>
              </c:numCache>
            </c:numRef>
          </c:val>
        </c:ser>
        <c:dLbls>
          <c:showVal val="1"/>
        </c:dLbls>
        <c:gapWidth val="101"/>
        <c:axId val="126884096"/>
        <c:axId val="126894080"/>
      </c:barChart>
      <c:catAx>
        <c:axId val="1268840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6894080"/>
        <c:crossesAt val="0"/>
        <c:auto val="1"/>
        <c:lblAlgn val="ctr"/>
        <c:lblOffset val="100"/>
      </c:catAx>
      <c:valAx>
        <c:axId val="126894080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6884096"/>
        <c:crosses val="autoZero"/>
        <c:crossBetween val="between"/>
        <c:majorUnit val="0.1"/>
        <c:minorUnit val="4.0000000000000022E-2"/>
      </c:valAx>
      <c:spPr>
        <a:solidFill>
          <a:schemeClr val="bg2"/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ar-TN"/>
              <a:t>نسبة الطرقات السيئة وتتطلب الصيانة</a:t>
            </a:r>
            <a:endParaRPr lang="fr-FR"/>
          </a:p>
        </c:rich>
      </c:tx>
      <c:layout/>
    </c:title>
    <c:plotArea>
      <c:layout>
        <c:manualLayout>
          <c:layoutTarget val="inner"/>
          <c:xMode val="edge"/>
          <c:yMode val="edge"/>
          <c:x val="0.53422866784509082"/>
          <c:y val="0.18674262308120623"/>
          <c:w val="0.40749183137822065"/>
          <c:h val="0.7246868881961546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genérale'!$D$39:$H$39</c:f>
              <c:numCache>
                <c:formatCode>0.00%</c:formatCode>
                <c:ptCount val="5"/>
                <c:pt idx="0">
                  <c:v>0.3586272747697149</c:v>
                </c:pt>
                <c:pt idx="1">
                  <c:v>4.2125365086497377E-2</c:v>
                </c:pt>
                <c:pt idx="2">
                  <c:v>0.2196135699842732</c:v>
                </c:pt>
                <c:pt idx="3">
                  <c:v>0.27353403729498987</c:v>
                </c:pt>
                <c:pt idx="4">
                  <c:v>0.10609975286452489</c:v>
                </c:pt>
              </c:numCache>
            </c:numRef>
          </c:val>
        </c:ser>
        <c:dLbls>
          <c:showVal val="1"/>
        </c:dLbls>
        <c:gapWidth val="98"/>
        <c:axId val="126901632"/>
        <c:axId val="126928000"/>
      </c:barChart>
      <c:catAx>
        <c:axId val="1269016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6928000"/>
        <c:crossesAt val="0"/>
        <c:auto val="1"/>
        <c:lblAlgn val="ctr"/>
        <c:lblOffset val="100"/>
      </c:catAx>
      <c:valAx>
        <c:axId val="126928000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6901632"/>
        <c:crosses val="autoZero"/>
        <c:crossBetween val="between"/>
        <c:majorUnit val="0.1"/>
        <c:minorUnit val="4.0000000000000022E-2"/>
      </c:valAx>
      <c:spPr>
        <a:solidFill>
          <a:schemeClr val="bg2"/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ar-TN"/>
              <a:t>نسبة توزيع الطرقات الغير معبدة  </a:t>
            </a:r>
            <a:endParaRPr lang="fr-FR"/>
          </a:p>
        </c:rich>
      </c:tx>
      <c:layout/>
    </c:title>
    <c:plotArea>
      <c:layout>
        <c:manualLayout>
          <c:layoutTarget val="inner"/>
          <c:xMode val="edge"/>
          <c:yMode val="edge"/>
          <c:x val="0.33093048408319037"/>
          <c:y val="0.22506561679790041"/>
          <c:w val="0.6305743278153223"/>
          <c:h val="0.7030389583654996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genérale'!$D$33:$H$33</c:f>
              <c:numCache>
                <c:formatCode>0.00%</c:formatCode>
                <c:ptCount val="5"/>
                <c:pt idx="0">
                  <c:v>1.3147308726280881E-2</c:v>
                </c:pt>
                <c:pt idx="1">
                  <c:v>0.49057122112988394</c:v>
                </c:pt>
                <c:pt idx="2">
                  <c:v>0.25254606463766427</c:v>
                </c:pt>
                <c:pt idx="3">
                  <c:v>0.16699044367261248</c:v>
                </c:pt>
                <c:pt idx="4">
                  <c:v>7.6744961833559E-2</c:v>
                </c:pt>
              </c:numCache>
            </c:numRef>
          </c:val>
        </c:ser>
        <c:dLbls>
          <c:showVal val="1"/>
        </c:dLbls>
        <c:gapWidth val="98"/>
        <c:axId val="127019264"/>
        <c:axId val="127037440"/>
      </c:barChart>
      <c:catAx>
        <c:axId val="1270192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7037440"/>
        <c:crossesAt val="0"/>
        <c:auto val="1"/>
        <c:lblAlgn val="ctr"/>
        <c:lblOffset val="100"/>
      </c:catAx>
      <c:valAx>
        <c:axId val="127037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none"/>
        <c:tickLblPos val="nextTo"/>
        <c:crossAx val="127019264"/>
        <c:crosses val="autoZero"/>
        <c:crossBetween val="between"/>
        <c:majorUnit val="0.1"/>
        <c:minorUnit val="4.0000000000000022E-2"/>
      </c:valAx>
      <c:spPr>
        <a:solidFill>
          <a:schemeClr val="bg1">
            <a:lumMod val="95000"/>
          </a:schemeClr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6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ar-TN"/>
              <a:t>نسبة المساحة المرصفة</a:t>
            </a:r>
            <a:endParaRPr lang="fr-FR"/>
          </a:p>
        </c:rich>
      </c:tx>
      <c:layout/>
    </c:title>
    <c:plotArea>
      <c:layout>
        <c:manualLayout>
          <c:layoutTarget val="inner"/>
          <c:xMode val="edge"/>
          <c:yMode val="edge"/>
          <c:x val="0.31056423646526082"/>
          <c:y val="0.17761924496280107"/>
          <c:w val="0.65143921776617475"/>
          <c:h val="0.7672429104256718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genérale'!$D$42:$H$42</c:f>
              <c:numCache>
                <c:formatCode>0.00%</c:formatCode>
                <c:ptCount val="5"/>
                <c:pt idx="0">
                  <c:v>0.85363537325261274</c:v>
                </c:pt>
                <c:pt idx="1">
                  <c:v>1.2444300837697935E-2</c:v>
                </c:pt>
                <c:pt idx="2">
                  <c:v>0.115710165683858</c:v>
                </c:pt>
                <c:pt idx="3">
                  <c:v>4.6742540514932074E-3</c:v>
                </c:pt>
                <c:pt idx="4">
                  <c:v>1.3535906174338102E-2</c:v>
                </c:pt>
              </c:numCache>
            </c:numRef>
          </c:val>
        </c:ser>
        <c:dLbls>
          <c:showVal val="1"/>
        </c:dLbls>
        <c:gapWidth val="98"/>
        <c:axId val="127044992"/>
        <c:axId val="127071360"/>
      </c:barChart>
      <c:catAx>
        <c:axId val="1270449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7071360"/>
        <c:crossesAt val="0"/>
        <c:auto val="1"/>
        <c:lblAlgn val="ctr"/>
        <c:lblOffset val="100"/>
      </c:catAx>
      <c:valAx>
        <c:axId val="127071360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7044992"/>
        <c:crosses val="autoZero"/>
        <c:crossBetween val="between"/>
        <c:majorUnit val="0.1"/>
        <c:minorUnit val="4.0000000000000022E-2"/>
      </c:valAx>
      <c:spPr>
        <a:solidFill>
          <a:schemeClr val="bg1">
            <a:lumMod val="95000"/>
          </a:schemeClr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6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ar-TN">
                <a:solidFill>
                  <a:srgbClr val="FFFF00"/>
                </a:solidFill>
              </a:rPr>
              <a:t>نسبة التغطية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4481448448804763"/>
          <c:y val="0.22309219858156062"/>
          <c:w val="0.61625615418764723"/>
          <c:h val="0.714496453900709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genérale'!$D$50:$H$50</c:f>
              <c:numCache>
                <c:formatCode>0%</c:formatCode>
                <c:ptCount val="5"/>
                <c:pt idx="0">
                  <c:v>1</c:v>
                </c:pt>
                <c:pt idx="1">
                  <c:v>0.65000000000000036</c:v>
                </c:pt>
                <c:pt idx="2">
                  <c:v>0.8</c:v>
                </c:pt>
                <c:pt idx="3">
                  <c:v>0.70000000000000029</c:v>
                </c:pt>
                <c:pt idx="4">
                  <c:v>0.95000000000000029</c:v>
                </c:pt>
              </c:numCache>
            </c:numRef>
          </c:val>
        </c:ser>
        <c:dLbls>
          <c:showVal val="1"/>
        </c:dLbls>
        <c:gapWidth val="98"/>
        <c:axId val="126960768"/>
        <c:axId val="126962304"/>
      </c:barChart>
      <c:catAx>
        <c:axId val="1269607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6962304"/>
        <c:crossesAt val="0"/>
        <c:auto val="1"/>
        <c:lblAlgn val="ctr"/>
        <c:lblOffset val="100"/>
      </c:catAx>
      <c:valAx>
        <c:axId val="126962304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6960768"/>
        <c:crosses val="autoZero"/>
        <c:crossBetween val="between"/>
        <c:majorUnit val="0.1"/>
        <c:minorUnit val="4.0000000000000022E-2"/>
      </c:valAx>
      <c:spPr>
        <a:solidFill>
          <a:schemeClr val="bg1">
            <a:lumMod val="95000"/>
          </a:schemeClr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ar-TN">
                <a:solidFill>
                  <a:srgbClr val="FFFF00"/>
                </a:solidFill>
              </a:rPr>
              <a:t>نسبة نقاط الانارة</a:t>
            </a:r>
            <a:endParaRPr lang="fr-FR">
              <a:solidFill>
                <a:srgbClr val="FFFF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53683017545387712"/>
          <c:y val="0.21178957318810387"/>
          <c:w val="0.42695608624106063"/>
          <c:h val="0.7306944895038560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genérale'!$D$47:$H$47</c:f>
              <c:numCache>
                <c:formatCode>0.00%</c:formatCode>
                <c:ptCount val="5"/>
                <c:pt idx="0">
                  <c:v>0.46518067285061637</c:v>
                </c:pt>
                <c:pt idx="1">
                  <c:v>7.4761179565277586E-2</c:v>
                </c:pt>
                <c:pt idx="2">
                  <c:v>0.19756333933268724</c:v>
                </c:pt>
                <c:pt idx="3">
                  <c:v>0.10328118510314274</c:v>
                </c:pt>
                <c:pt idx="4">
                  <c:v>0.15921362314827642</c:v>
                </c:pt>
              </c:numCache>
            </c:numRef>
          </c:val>
        </c:ser>
        <c:dLbls>
          <c:showVal val="1"/>
        </c:dLbls>
        <c:gapWidth val="98"/>
        <c:axId val="127076608"/>
        <c:axId val="127082496"/>
      </c:barChart>
      <c:catAx>
        <c:axId val="127076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7082496"/>
        <c:crossesAt val="0"/>
        <c:auto val="1"/>
        <c:lblAlgn val="ctr"/>
        <c:lblOffset val="100"/>
      </c:catAx>
      <c:valAx>
        <c:axId val="127082496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7076608"/>
        <c:crosses val="autoZero"/>
        <c:crossBetween val="between"/>
        <c:majorUnit val="0.1"/>
        <c:minorUnit val="4.0000000000000022E-2"/>
      </c:valAx>
      <c:spPr>
        <a:solidFill>
          <a:schemeClr val="bg1">
            <a:lumMod val="95000"/>
          </a:schemeClr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ar-TN">
                <a:solidFill>
                  <a:srgbClr val="FFFF00"/>
                </a:solidFill>
              </a:rPr>
              <a:t>نسبة نقاط</a:t>
            </a:r>
            <a:r>
              <a:rPr lang="ar-TN" baseline="0">
                <a:solidFill>
                  <a:srgbClr val="FFFF00"/>
                </a:solidFill>
              </a:rPr>
              <a:t> الانارة التي تتطلب الصيانة</a:t>
            </a:r>
            <a:endParaRPr lang="ar-TN">
              <a:solidFill>
                <a:srgbClr val="FFFF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56950412678927964"/>
          <c:y val="0.22309219858156074"/>
          <c:w val="0.39156651504666012"/>
          <c:h val="0.714496453900709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genérale'!$D$32:$H$32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genérale'!$D$55:$H$55</c:f>
              <c:numCache>
                <c:formatCode>0.00%</c:formatCode>
                <c:ptCount val="5"/>
                <c:pt idx="0">
                  <c:v>0.28571428571428592</c:v>
                </c:pt>
                <c:pt idx="1">
                  <c:v>0.16666666666666666</c:v>
                </c:pt>
                <c:pt idx="2">
                  <c:v>0.19047619047619063</c:v>
                </c:pt>
                <c:pt idx="3">
                  <c:v>0.21428571428571427</c:v>
                </c:pt>
                <c:pt idx="4">
                  <c:v>0.14285714285714296</c:v>
                </c:pt>
              </c:numCache>
            </c:numRef>
          </c:val>
        </c:ser>
        <c:dLbls>
          <c:showVal val="1"/>
        </c:dLbls>
        <c:gapWidth val="98"/>
        <c:axId val="127094144"/>
        <c:axId val="127112320"/>
      </c:barChart>
      <c:catAx>
        <c:axId val="1270941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7112320"/>
        <c:crossesAt val="0"/>
        <c:auto val="1"/>
        <c:lblAlgn val="ctr"/>
        <c:lblOffset val="100"/>
      </c:catAx>
      <c:valAx>
        <c:axId val="127112320"/>
        <c:scaling>
          <c:orientation val="minMax"/>
          <c:max val="1"/>
          <c:min val="0"/>
        </c:scaling>
        <c:delete val="1"/>
        <c:axPos val="b"/>
        <c:numFmt formatCode="0%" sourceLinked="0"/>
        <c:tickLblPos val="nextTo"/>
        <c:crossAx val="127094144"/>
        <c:crosses val="autoZero"/>
        <c:crossBetween val="between"/>
        <c:majorUnit val="0.1"/>
        <c:minorUnit val="4.0000000000000022E-2"/>
      </c:valAx>
      <c:spPr>
        <a:solidFill>
          <a:schemeClr val="bg1">
            <a:lumMod val="95000"/>
          </a:schemeClr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plotArea>
      <c:layout>
        <c:manualLayout>
          <c:layoutTarget val="inner"/>
          <c:xMode val="edge"/>
          <c:yMode val="edge"/>
          <c:x val="7.7778040990896913E-2"/>
          <c:y val="0"/>
          <c:w val="0.83304798638374711"/>
          <c:h val="1"/>
        </c:manualLayout>
      </c:layout>
      <c:pieChart>
        <c:varyColors val="1"/>
        <c:ser>
          <c:idx val="0"/>
          <c:order val="0"/>
          <c:tx>
            <c:strRef>
              <c:f>'gestion genérale'!$X$68:$X$72</c:f>
              <c:strCache>
                <c:ptCount val="1"/>
                <c:pt idx="0">
                  <c:v>491 863 532 1150 227</c:v>
                </c:pt>
              </c:strCache>
            </c:strRef>
          </c:tx>
          <c:explosion val="17"/>
          <c:dPt>
            <c:idx val="4"/>
            <c:explosion val="13"/>
          </c:dPt>
          <c:dLbls>
            <c:dLbl>
              <c:idx val="0"/>
              <c:layout>
                <c:manualLayout>
                  <c:x val="-0.13963372219482412"/>
                  <c:y val="1.4583231263473221E-2"/>
                </c:manualLayout>
              </c:layout>
              <c:tx>
                <c:rich>
                  <a:bodyPr/>
                  <a:lstStyle/>
                  <a:p>
                    <a:r>
                      <a:rPr lang="ar-TN" sz="1800" b="0" i="0" u="none" strike="noStrike" baseline="0" dirty="0" smtClean="0"/>
                      <a:t>دائرة جارة – باب بحر ودائرة المنزل –حي محمد علي</a:t>
                    </a:r>
                    <a:r>
                      <a:rPr lang="ar-TN" dirty="0" smtClean="0"/>
                      <a:t>; </a:t>
                    </a:r>
                    <a:r>
                      <a:rPr lang="fr-FR" dirty="0" smtClean="0"/>
                      <a:t> </a:t>
                    </a:r>
                    <a:r>
                      <a:rPr lang="ar-TN" dirty="0" smtClean="0"/>
                      <a:t>491</a:t>
                    </a:r>
                    <a:endParaRPr lang="ar-TN" dirty="0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'gestion genérale'!$W$68:$W$72</c:f>
              <c:strCache>
                <c:ptCount val="5"/>
                <c:pt idx="0">
                  <c:v>قابس المدينة </c:v>
                </c:pt>
                <c:pt idx="1">
                  <c:v>سيدي أبي لبابة </c:v>
                </c:pt>
                <c:pt idx="2">
                  <c:v>حي المنارة </c:v>
                </c:pt>
                <c:pt idx="3">
                  <c:v>شط السلام </c:v>
                </c:pt>
                <c:pt idx="4">
                  <c:v>زريق </c:v>
                </c:pt>
              </c:strCache>
            </c:strRef>
          </c:cat>
          <c:val>
            <c:numRef>
              <c:f>'gestion genérale'!$X$68:$X$72</c:f>
              <c:numCache>
                <c:formatCode>General</c:formatCode>
                <c:ptCount val="5"/>
                <c:pt idx="0">
                  <c:v>491</c:v>
                </c:pt>
                <c:pt idx="1">
                  <c:v>863</c:v>
                </c:pt>
                <c:pt idx="2">
                  <c:v>532</c:v>
                </c:pt>
                <c:pt idx="3">
                  <c:v>1150</c:v>
                </c:pt>
                <c:pt idx="4">
                  <c:v>227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7867574153479071"/>
          <c:y val="3.911083736946723E-2"/>
          <c:w val="0.80196245778725428"/>
          <c:h val="0.9217783252610655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dLbl>
              <c:idx val="0"/>
              <c:layout>
                <c:manualLayout>
                  <c:x val="-6.3365893127849696E-2"/>
                  <c:y val="-7.9818035447892302E-2"/>
                </c:manualLayout>
              </c:layout>
              <c:tx>
                <c:rich>
                  <a:bodyPr/>
                  <a:lstStyle/>
                  <a:p>
                    <a:r>
                      <a:rPr lang="ar-TN" dirty="0" smtClean="0"/>
                      <a:t>دائرة جارة- باب بحر ودائرة المنزل –</a:t>
                    </a:r>
                    <a:r>
                      <a:rPr lang="ar-TN" baseline="0" dirty="0" smtClean="0"/>
                      <a:t> حي محمد علي</a:t>
                    </a:r>
                    <a:r>
                      <a:rPr lang="ar-TN" dirty="0" smtClean="0"/>
                      <a:t>; </a:t>
                    </a:r>
                    <a:r>
                      <a:rPr lang="ar-TN" dirty="0"/>
                      <a:t>64.452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2.288212807394575E-2"/>
                  <c:y val="1.8140462601793705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3.6963437657912344E-2"/>
                  <c:y val="9.795849804968612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1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fr-FR"/>
              </a:p>
            </c:txPr>
            <c:showVal val="1"/>
            <c:showCatName val="1"/>
          </c:dLbls>
          <c:cat>
            <c:strRef>
              <c:f>'gestion genérale'!$W$68:$W$72</c:f>
              <c:strCache>
                <c:ptCount val="5"/>
                <c:pt idx="0">
                  <c:v>قابس المدينة </c:v>
                </c:pt>
                <c:pt idx="1">
                  <c:v>سيدي أبي لبابة </c:v>
                </c:pt>
                <c:pt idx="2">
                  <c:v>حي المنارة </c:v>
                </c:pt>
                <c:pt idx="3">
                  <c:v>شط السلام </c:v>
                </c:pt>
                <c:pt idx="4">
                  <c:v>زريق </c:v>
                </c:pt>
              </c:strCache>
            </c:strRef>
          </c:cat>
          <c:val>
            <c:numRef>
              <c:f>'gestion genérale'!$Z$68:$Z$72</c:f>
              <c:numCache>
                <c:formatCode>#,##0.000</c:formatCode>
                <c:ptCount val="5"/>
                <c:pt idx="0">
                  <c:v>64.452138492871555</c:v>
                </c:pt>
                <c:pt idx="1">
                  <c:v>27.289687137891079</c:v>
                </c:pt>
                <c:pt idx="2">
                  <c:v>33.716165413533837</c:v>
                </c:pt>
                <c:pt idx="3">
                  <c:v>15.155652173913056</c:v>
                </c:pt>
                <c:pt idx="4">
                  <c:v>61.004405286343548</c:v>
                </c:pt>
              </c:numCache>
            </c:numRef>
          </c:val>
        </c:ser>
        <c:gapWidth val="31"/>
        <c:axId val="118254208"/>
        <c:axId val="118252672"/>
      </c:barChart>
      <c:valAx>
        <c:axId val="118252672"/>
        <c:scaling>
          <c:orientation val="minMax"/>
        </c:scaling>
        <c:delete val="1"/>
        <c:axPos val="b"/>
        <c:majorGridlines>
          <c:spPr>
            <a:ln w="28575" cmpd="sng">
              <a:solidFill>
                <a:srgbClr val="4F81BD"/>
              </a:solidFill>
            </a:ln>
          </c:spPr>
        </c:majorGridlines>
        <c:numFmt formatCode="#,##0.000" sourceLinked="1"/>
        <c:tickLblPos val="nextTo"/>
        <c:crossAx val="118254208"/>
        <c:crosses val="autoZero"/>
        <c:crossBetween val="between"/>
      </c:valAx>
      <c:catAx>
        <c:axId val="11825420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18252672"/>
        <c:crosses val="autoZero"/>
        <c:auto val="1"/>
        <c:lblAlgn val="ctr"/>
        <c:lblOffset val="100"/>
      </c:catAx>
      <c:spPr>
        <a:solidFill>
          <a:schemeClr val="accent5">
            <a:lumMod val="20000"/>
            <a:lumOff val="80000"/>
          </a:schemeClr>
        </a:solidFill>
      </c:spPr>
    </c:plotArea>
    <c:plotVisOnly val="1"/>
  </c:chart>
  <c:spPr>
    <a:solidFill>
      <a:srgbClr val="0000CC"/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/>
      <a:lightRig rig="threePt" dir="t">
        <a:rot lat="0" lon="0" rev="1200000"/>
      </a:lightRig>
    </a:scene3d>
    <a:sp3d>
      <a:bevelT w="63500" h="25400" prst="convex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45214824412771176"/>
          <c:y val="5.1400554097404488E-2"/>
          <c:w val="0.53189391674141995"/>
          <c:h val="0.9079706182560516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Val val="1"/>
          </c:dLbls>
          <c:cat>
            <c:strRef>
              <c:f>'gabes ville'!$D$9:$I$9</c:f>
              <c:strCache>
                <c:ptCount val="6"/>
                <c:pt idx="0">
                  <c:v>نسبة الطرقات الغير معبدة </c:v>
                </c:pt>
                <c:pt idx="1">
                  <c:v>نسبة الطرقات في حالة جيدة أو متوسطة </c:v>
                </c:pt>
                <c:pt idx="2">
                  <c:v>نسبة الطرقات في حالة سيئة تتطلب التدخل </c:v>
                </c:pt>
                <c:pt idx="3">
                  <c:v>نسبة المساحة المرصفة</c:v>
                </c:pt>
                <c:pt idx="4">
                  <c:v>نسبة التغطية بشبكة التنوير العمومي </c:v>
                </c:pt>
                <c:pt idx="5">
                  <c:v>نسبة التغطية بشبكة التطهير العمومي </c:v>
                </c:pt>
              </c:strCache>
            </c:strRef>
          </c:cat>
          <c:val>
            <c:numRef>
              <c:f>'gabes ville'!$D$10:$I$10</c:f>
              <c:numCache>
                <c:formatCode>0.00%</c:formatCode>
                <c:ptCount val="6"/>
                <c:pt idx="0">
                  <c:v>1.0090361445783142E-2</c:v>
                </c:pt>
                <c:pt idx="1">
                  <c:v>0.7975903614457831</c:v>
                </c:pt>
                <c:pt idx="2">
                  <c:v>0.19231927710843374</c:v>
                </c:pt>
                <c:pt idx="3">
                  <c:v>0.78514056224899642</c:v>
                </c:pt>
                <c:pt idx="4" formatCode="0%">
                  <c:v>1</c:v>
                </c:pt>
                <c:pt idx="5" formatCode="0%">
                  <c:v>1</c:v>
                </c:pt>
              </c:numCache>
            </c:numRef>
          </c:val>
        </c:ser>
        <c:dLbls>
          <c:showVal val="1"/>
        </c:dLbls>
        <c:gapWidth val="49"/>
        <c:overlap val="55"/>
        <c:axId val="118421760"/>
        <c:axId val="118435840"/>
      </c:barChart>
      <c:catAx>
        <c:axId val="118421760"/>
        <c:scaling>
          <c:orientation val="minMax"/>
        </c:scaling>
        <c:axPos val="l"/>
        <c:numFmt formatCode="0%" sourceLinked="1"/>
        <c:majorTickMark val="none"/>
        <c:tickLblPos val="nextTo"/>
        <c:crossAx val="118435840"/>
        <c:crosses val="autoZero"/>
        <c:auto val="1"/>
        <c:lblAlgn val="ctr"/>
        <c:lblOffset val="100"/>
      </c:catAx>
      <c:valAx>
        <c:axId val="118435840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184217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9"/>
  <c:chart>
    <c:plotArea>
      <c:layout>
        <c:manualLayout>
          <c:layoutTarget val="inner"/>
          <c:xMode val="edge"/>
          <c:yMode val="edge"/>
          <c:x val="0.49266360587101837"/>
          <c:y val="4.6858359957401494E-2"/>
          <c:w val="0.48394462021552442"/>
          <c:h val="0.9062832800851969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Val val="1"/>
          </c:dLbls>
          <c:cat>
            <c:strRef>
              <c:f>'sidi boulbaba'!$D$7:$I$7</c:f>
              <c:strCache>
                <c:ptCount val="6"/>
                <c:pt idx="0">
                  <c:v>نسبة الطرقات الغير معبدة </c:v>
                </c:pt>
                <c:pt idx="1">
                  <c:v>نسبة الطرقات في حالة جيدة أو متوسطة </c:v>
                </c:pt>
                <c:pt idx="2">
                  <c:v>نسبة الطرقات في حالة سيئة تتطلب التدخل </c:v>
                </c:pt>
                <c:pt idx="3">
                  <c:v>نسبة المساحة المرصفة</c:v>
                </c:pt>
                <c:pt idx="4">
                  <c:v>نسبة التغطية بشبكة التنوير العمومي </c:v>
                </c:pt>
                <c:pt idx="5">
                  <c:v>نسبة التغطية بشبكة التطهير العمومي </c:v>
                </c:pt>
              </c:strCache>
            </c:strRef>
          </c:cat>
          <c:val>
            <c:numRef>
              <c:f>'sidi boulbaba'!$D$8:$I$8</c:f>
              <c:numCache>
                <c:formatCode>0.00%</c:formatCode>
                <c:ptCount val="6"/>
                <c:pt idx="0">
                  <c:v>0.19043569718262598</c:v>
                </c:pt>
                <c:pt idx="1">
                  <c:v>0.59160382214066731</c:v>
                </c:pt>
                <c:pt idx="2">
                  <c:v>0.21796048067670712</c:v>
                </c:pt>
                <c:pt idx="3">
                  <c:v>1.0000000000000005E-2</c:v>
                </c:pt>
                <c:pt idx="4" formatCode="0%">
                  <c:v>0.7000000000000004</c:v>
                </c:pt>
                <c:pt idx="5" formatCode="0%">
                  <c:v>0.85000000000000042</c:v>
                </c:pt>
              </c:numCache>
            </c:numRef>
          </c:val>
        </c:ser>
        <c:dLbls>
          <c:showVal val="1"/>
        </c:dLbls>
        <c:gapWidth val="49"/>
        <c:overlap val="55"/>
        <c:axId val="118534144"/>
        <c:axId val="118535680"/>
      </c:barChart>
      <c:catAx>
        <c:axId val="118534144"/>
        <c:scaling>
          <c:orientation val="minMax"/>
        </c:scaling>
        <c:axPos val="l"/>
        <c:numFmt formatCode="0%" sourceLinked="1"/>
        <c:majorTickMark val="none"/>
        <c:tickLblPos val="nextTo"/>
        <c:crossAx val="118535680"/>
        <c:crosses val="autoZero"/>
        <c:auto val="1"/>
        <c:lblAlgn val="ctr"/>
        <c:lblOffset val="100"/>
      </c:catAx>
      <c:valAx>
        <c:axId val="118535680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185341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6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6"/>
  <c:chart>
    <c:plotArea>
      <c:layout>
        <c:manualLayout>
          <c:layoutTarget val="inner"/>
          <c:xMode val="edge"/>
          <c:yMode val="edge"/>
          <c:x val="0.46661288551052332"/>
          <c:y val="5.1400554097404488E-2"/>
          <c:w val="0.51029909140145369"/>
          <c:h val="0.8831125777327598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Val val="1"/>
          </c:dLbls>
          <c:cat>
            <c:strRef>
              <c:f>'cité elmanara'!$D$9:$I$9</c:f>
              <c:strCache>
                <c:ptCount val="6"/>
                <c:pt idx="0">
                  <c:v>نسبة الطرقات الغير معبدة </c:v>
                </c:pt>
                <c:pt idx="1">
                  <c:v>نسبة الطرقات في حالة جيدة أو متوسطة </c:v>
                </c:pt>
                <c:pt idx="2">
                  <c:v>نسبة الطرقات في حالة سيئة تتطلب التدخل </c:v>
                </c:pt>
                <c:pt idx="3">
                  <c:v>نسبة المساحة المرصفة</c:v>
                </c:pt>
                <c:pt idx="4">
                  <c:v>نسبة التغطية بشبكة التنوير العمومي </c:v>
                </c:pt>
                <c:pt idx="5">
                  <c:v>نسبة التغطية بشبكة التطهير العمومي </c:v>
                </c:pt>
              </c:strCache>
            </c:strRef>
          </c:cat>
          <c:val>
            <c:numRef>
              <c:f>'cité elmanara'!$D$10:$I$10</c:f>
              <c:numCache>
                <c:formatCode>0.00%</c:formatCode>
                <c:ptCount val="6"/>
                <c:pt idx="0">
                  <c:v>0.24375000000000011</c:v>
                </c:pt>
                <c:pt idx="1">
                  <c:v>0.60814393939393963</c:v>
                </c:pt>
                <c:pt idx="2">
                  <c:v>0.14810606060606071</c:v>
                </c:pt>
                <c:pt idx="3">
                  <c:v>0.20075757575757575</c:v>
                </c:pt>
                <c:pt idx="4" formatCode="0%">
                  <c:v>0.8</c:v>
                </c:pt>
                <c:pt idx="5" formatCode="0%">
                  <c:v>0.93</c:v>
                </c:pt>
              </c:numCache>
            </c:numRef>
          </c:val>
        </c:ser>
        <c:dLbls>
          <c:showVal val="1"/>
        </c:dLbls>
        <c:gapWidth val="49"/>
        <c:overlap val="55"/>
        <c:axId val="121202176"/>
        <c:axId val="121203712"/>
      </c:barChart>
      <c:catAx>
        <c:axId val="121202176"/>
        <c:scaling>
          <c:orientation val="minMax"/>
        </c:scaling>
        <c:axPos val="l"/>
        <c:numFmt formatCode="0%" sourceLinked="1"/>
        <c:majorTickMark val="none"/>
        <c:tickLblPos val="nextTo"/>
        <c:crossAx val="121203712"/>
        <c:crosses val="autoZero"/>
        <c:auto val="1"/>
        <c:lblAlgn val="ctr"/>
        <c:lblOffset val="100"/>
      </c:catAx>
      <c:valAx>
        <c:axId val="121203712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212021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6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6430396200475044"/>
          <c:y val="5.1400554097404488E-2"/>
          <c:w val="0.49529192184310294"/>
          <c:h val="0.8987113589967921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Val val="1"/>
          </c:dLbls>
          <c:cat>
            <c:strRef>
              <c:f>'chott essalem'!$D$9:$I$9</c:f>
              <c:strCache>
                <c:ptCount val="6"/>
                <c:pt idx="0">
                  <c:v>نسبة الطرقات الغير معبدة </c:v>
                </c:pt>
                <c:pt idx="1">
                  <c:v>نسبة الطرقات في حالة جيدة أو متوسطة </c:v>
                </c:pt>
                <c:pt idx="2">
                  <c:v>نسبة الطرقات في حالة سيئة تتطلب التدخل </c:v>
                </c:pt>
                <c:pt idx="3">
                  <c:v>نسبة المساحة المرصفة</c:v>
                </c:pt>
                <c:pt idx="4">
                  <c:v>نسبة التغطية بشبكة التنوير العمومي </c:v>
                </c:pt>
                <c:pt idx="5">
                  <c:v>نسبة التغطية بشبكة التطهير العمومي </c:v>
                </c:pt>
              </c:strCache>
            </c:strRef>
          </c:cat>
          <c:val>
            <c:numRef>
              <c:f>'chott essalem'!$D$10:$I$10</c:f>
              <c:numCache>
                <c:formatCode>0.00%</c:formatCode>
                <c:ptCount val="6"/>
                <c:pt idx="0">
                  <c:v>0.71797817346352755</c:v>
                </c:pt>
                <c:pt idx="1">
                  <c:v>0.23894313612866191</c:v>
                </c:pt>
                <c:pt idx="2">
                  <c:v>4.3078690407811641E-2</c:v>
                </c:pt>
                <c:pt idx="3">
                  <c:v>3.5624999999999997E-2</c:v>
                </c:pt>
                <c:pt idx="4" formatCode="0%">
                  <c:v>0.65000000000000058</c:v>
                </c:pt>
                <c:pt idx="5" formatCode="0%">
                  <c:v>0.65000000000000058</c:v>
                </c:pt>
              </c:numCache>
            </c:numRef>
          </c:val>
        </c:ser>
        <c:dLbls>
          <c:showVal val="1"/>
        </c:dLbls>
        <c:gapWidth val="49"/>
        <c:overlap val="55"/>
        <c:axId val="121363840"/>
        <c:axId val="117249152"/>
      </c:barChart>
      <c:catAx>
        <c:axId val="121363840"/>
        <c:scaling>
          <c:orientation val="minMax"/>
        </c:scaling>
        <c:axPos val="l"/>
        <c:numFmt formatCode="0%" sourceLinked="1"/>
        <c:majorTickMark val="none"/>
        <c:tickLblPos val="nextTo"/>
        <c:crossAx val="117249152"/>
        <c:crosses val="autoZero"/>
        <c:auto val="1"/>
        <c:lblAlgn val="ctr"/>
        <c:lblOffset val="100"/>
      </c:catAx>
      <c:valAx>
        <c:axId val="117249152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213638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2753612796714147"/>
          <c:y val="5.0925925925925923E-2"/>
          <c:w val="0.55802210733197299"/>
          <c:h val="0.8981481481481481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Val val="1"/>
          </c:dLbls>
          <c:cat>
            <c:strRef>
              <c:f>zrig!$D$7:$I$7</c:f>
              <c:strCache>
                <c:ptCount val="6"/>
                <c:pt idx="0">
                  <c:v>نسبة الطرقات الغير معبدة </c:v>
                </c:pt>
                <c:pt idx="1">
                  <c:v>نسبة الطرقات في حالة جيدة أو متوسطة </c:v>
                </c:pt>
                <c:pt idx="2">
                  <c:v>نسبة الطرقات في حالة سيئة تتطلب التدخل </c:v>
                </c:pt>
                <c:pt idx="3">
                  <c:v>نسبة المساحة المرصفة</c:v>
                </c:pt>
                <c:pt idx="4">
                  <c:v>نسبة التغطية بشبكة التنوير العمومي </c:v>
                </c:pt>
                <c:pt idx="5">
                  <c:v>نسبة التغطية بشبكة التطهير العمومي </c:v>
                </c:pt>
              </c:strCache>
            </c:strRef>
          </c:cat>
          <c:val>
            <c:numRef>
              <c:f>zrig!$D$8:$I$8</c:f>
              <c:numCache>
                <c:formatCode>0.00%</c:formatCode>
                <c:ptCount val="6"/>
                <c:pt idx="0">
                  <c:v>0.14814393939393941</c:v>
                </c:pt>
                <c:pt idx="1">
                  <c:v>0.70875000000000044</c:v>
                </c:pt>
                <c:pt idx="2">
                  <c:v>0.14310606060606071</c:v>
                </c:pt>
                <c:pt idx="3">
                  <c:v>1.8235294117647061E-2</c:v>
                </c:pt>
                <c:pt idx="4" formatCode="0%">
                  <c:v>0.9500000000000004</c:v>
                </c:pt>
                <c:pt idx="5" formatCode="0%">
                  <c:v>0.9</c:v>
                </c:pt>
              </c:numCache>
            </c:numRef>
          </c:val>
        </c:ser>
        <c:dLbls>
          <c:showVal val="1"/>
        </c:dLbls>
        <c:gapWidth val="48"/>
        <c:overlap val="54"/>
        <c:axId val="121377920"/>
        <c:axId val="121379456"/>
      </c:barChart>
      <c:catAx>
        <c:axId val="121377920"/>
        <c:scaling>
          <c:orientation val="minMax"/>
        </c:scaling>
        <c:axPos val="l"/>
        <c:numFmt formatCode="0%" sourceLinked="1"/>
        <c:majorTickMark val="none"/>
        <c:tickLblPos val="nextTo"/>
        <c:crossAx val="121379456"/>
        <c:crosses val="autoZero"/>
        <c:auto val="1"/>
        <c:lblAlgn val="ctr"/>
        <c:lblOffset val="100"/>
      </c:catAx>
      <c:valAx>
        <c:axId val="121379456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213779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ar-TN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نسبة</a:t>
            </a:r>
            <a:r>
              <a:rPr lang="fr-FR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توزيع الطرقات</a:t>
            </a:r>
            <a:r>
              <a:rPr lang="fr-FR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حسب المناطق </a:t>
            </a:r>
            <a:endParaRPr lang="fr-F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37905801144935702"/>
          <c:y val="0.19573484594046625"/>
          <c:w val="0.58572281658895864"/>
          <c:h val="0.7347548854971327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'gestion genérale'!$D$29:$H$29</c:f>
              <c:strCache>
                <c:ptCount val="5"/>
                <c:pt idx="0">
                  <c:v>قابس المدينة</c:v>
                </c:pt>
                <c:pt idx="1">
                  <c:v>شط السلام</c:v>
                </c:pt>
                <c:pt idx="2">
                  <c:v>حي المنارة</c:v>
                </c:pt>
                <c:pt idx="3">
                  <c:v>سيدي بولبابة</c:v>
                </c:pt>
                <c:pt idx="4">
                  <c:v>زريق</c:v>
                </c:pt>
              </c:strCache>
            </c:strRef>
          </c:cat>
          <c:val>
            <c:numRef>
              <c:f>'gestion genérale'!$D$30:$H$30</c:f>
              <c:numCache>
                <c:formatCode>0.00%</c:formatCode>
                <c:ptCount val="5"/>
                <c:pt idx="0">
                  <c:v>0.23946912867859202</c:v>
                </c:pt>
                <c:pt idx="1">
                  <c:v>0.16503173687247547</c:v>
                </c:pt>
                <c:pt idx="2">
                  <c:v>0.25389497980380843</c:v>
                </c:pt>
                <c:pt idx="3">
                  <c:v>0.21465666474321984</c:v>
                </c:pt>
                <c:pt idx="4">
                  <c:v>0.12694748990190421</c:v>
                </c:pt>
              </c:numCache>
            </c:numRef>
          </c:val>
        </c:ser>
        <c:dLbls>
          <c:showVal val="1"/>
        </c:dLbls>
        <c:gapWidth val="92"/>
        <c:axId val="121418880"/>
        <c:axId val="121420416"/>
      </c:barChart>
      <c:catAx>
        <c:axId val="1214188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fr-FR"/>
          </a:p>
        </c:txPr>
        <c:crossAx val="121420416"/>
        <c:crossesAt val="0"/>
        <c:auto val="1"/>
        <c:lblAlgn val="ctr"/>
        <c:lblOffset val="100"/>
      </c:catAx>
      <c:valAx>
        <c:axId val="121420416"/>
        <c:scaling>
          <c:orientation val="minMax"/>
          <c:max val="1"/>
          <c:min val="0"/>
        </c:scaling>
        <c:delete val="1"/>
        <c:axPos val="b"/>
        <c:numFmt formatCode="General" sourceLinked="0"/>
        <c:majorTickMark val="none"/>
        <c:tickLblPos val="nextTo"/>
        <c:crossAx val="121418880"/>
        <c:crosses val="autoZero"/>
        <c:crossBetween val="between"/>
        <c:majorUnit val="0.1"/>
        <c:minorUnit val="4.0000000000000022E-2"/>
      </c:valAx>
      <c:spPr>
        <a:solidFill>
          <a:schemeClr val="bg2"/>
        </a:solidFill>
      </c:spPr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 sz="1400" b="1">
          <a:solidFill>
            <a:schemeClr val="lt1"/>
          </a:solidFill>
          <a:latin typeface="+mn-lt"/>
          <a:ea typeface="+mn-ea"/>
          <a:cs typeface="+mn-cs"/>
        </a:defRPr>
      </a:pPr>
      <a:endParaRPr lang="fr-FR"/>
    </a:p>
  </c:txPr>
  <c:externalData r:id="rId2"/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0.64706</cdr:x>
      <cdr:y>0.66667</cdr:y>
    </cdr:from>
    <cdr:to>
      <cdr:x>1</cdr:x>
      <cdr:y>0.78788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86214" y="1571636"/>
          <a:ext cx="171451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0.79545</cdr:y>
    </cdr:from>
    <cdr:to>
      <cdr:x>0.3</cdr:x>
      <cdr:y>0.98639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0" y="2500330"/>
          <a:ext cx="1714512" cy="600164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ar-TN" sz="1100" b="1" dirty="0" smtClean="0">
              <a:solidFill>
                <a:srgbClr val="FF0000"/>
              </a:solidFill>
            </a:rPr>
            <a:t>دائرة جارة – </a:t>
          </a:r>
        </a:p>
        <a:p xmlns:a="http://schemas.openxmlformats.org/drawingml/2006/main">
          <a:pPr algn="ctr" rtl="1">
            <a:defRPr/>
          </a:pPr>
          <a:r>
            <a:rPr lang="ar-TN" sz="1100" b="1" dirty="0" smtClean="0">
              <a:solidFill>
                <a:srgbClr val="FF0000"/>
              </a:solidFill>
            </a:rPr>
            <a:t> باب بحر </a:t>
          </a:r>
          <a:r>
            <a:rPr lang="ar-TN" sz="1100" b="1" dirty="0" err="1" smtClean="0">
              <a:solidFill>
                <a:srgbClr val="FF0000"/>
              </a:solidFill>
            </a:rPr>
            <a:t>و</a:t>
          </a:r>
          <a:r>
            <a:rPr lang="ar-TN" sz="1100" b="1" dirty="0" smtClean="0">
              <a:solidFill>
                <a:srgbClr val="FF0000"/>
              </a:solidFill>
            </a:rPr>
            <a:t> دائرة المنزل - حي محمد علي</a:t>
          </a:r>
          <a:endParaRPr lang="fr-FR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0.10651</cdr:x>
      <cdr:y>0.77294</cdr:y>
    </cdr:from>
    <cdr:to>
      <cdr:x>0.53255</cdr:x>
      <cdr:y>1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428628" y="2071702"/>
          <a:ext cx="1714512" cy="600164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ar-TN" sz="1100" b="1" dirty="0" smtClean="0">
              <a:solidFill>
                <a:sysClr val="window" lastClr="FFFFFF"/>
              </a:solidFill>
            </a:rPr>
            <a:t>دائرة جارة – </a:t>
          </a:r>
        </a:p>
        <a:p xmlns:a="http://schemas.openxmlformats.org/drawingml/2006/main">
          <a:pPr algn="ctr" rtl="1">
            <a:defRPr/>
          </a:pPr>
          <a:r>
            <a:rPr lang="ar-TN" sz="1100" b="1" dirty="0" smtClean="0">
              <a:solidFill>
                <a:sysClr val="window" lastClr="FFFFFF"/>
              </a:solidFill>
            </a:rPr>
            <a:t> باب بحر </a:t>
          </a:r>
          <a:r>
            <a:rPr lang="ar-TN" sz="1100" b="1" dirty="0" err="1" smtClean="0">
              <a:solidFill>
                <a:sysClr val="window" lastClr="FFFFFF"/>
              </a:solidFill>
            </a:rPr>
            <a:t>و</a:t>
          </a:r>
          <a:r>
            <a:rPr lang="ar-TN" sz="1100" b="1" dirty="0" smtClean="0">
              <a:solidFill>
                <a:sysClr val="window" lastClr="FFFFFF"/>
              </a:solidFill>
            </a:rPr>
            <a:t> دائرة المنزل - حي محمد علي</a:t>
          </a:r>
          <a:endParaRPr lang="fr-FR" sz="1400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207C-65F9-4F64-8564-9B7D4638DA78}" type="datetimeFigureOut">
              <a:rPr lang="fr-FR" smtClean="0"/>
              <a:pPr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6150-79D3-45BE-9B55-A213925503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670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B206-C2DA-44FD-9131-E081EF628DC2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49228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2154538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065793453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653298793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381000" y="1412875"/>
            <a:ext cx="8382000" cy="2135188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321452498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966-C047-4CD1-8B0A-A50079BBD136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7D8D-07C0-40A4-A321-9EA667C71AE2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216-40B5-4FB4-9BCD-5F05DA402703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F54C-CE55-41C5-945E-97F0A4FBB34F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8741-1917-4794-9809-716B182C02E2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E2AE-F70C-44B4-AB33-8581F5A505A3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543668668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026-F132-4051-B4DD-9A88AF49695E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2FE-0C64-4109-AA94-A8FFE165EEC2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FD6-D121-4563-9CF9-671C5BCB8E54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E18-C59C-4E90-B515-A43084D02214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8683-7A66-49AE-9522-044386EEF7B7}" type="datetime1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74474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738405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91198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26575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57366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5788101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968444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8625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dissolv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8AAF-920B-4807-8B37-BB818AD5EEA0}" type="datetimeFigureOut">
              <a:rPr lang="fr-FR" smtClean="0"/>
              <a:pPr/>
              <a:t>18/11/2020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68F5-E777-41F0-A0BD-7AEB06BD3B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6" r="26569"/>
          <a:stretch>
            <a:fillRect/>
          </a:stretch>
        </p:blipFill>
        <p:spPr bwMode="auto">
          <a:xfrm>
            <a:off x="7929586" y="142852"/>
            <a:ext cx="960564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7" name="WordArt 1"/>
          <p:cNvSpPr>
            <a:spLocks noChangeArrowheads="1" noChangeShapeType="1" noTextEdit="1"/>
          </p:cNvSpPr>
          <p:nvPr/>
        </p:nvSpPr>
        <p:spPr bwMode="auto">
          <a:xfrm>
            <a:off x="571472" y="2428868"/>
            <a:ext cx="8143932" cy="1500198"/>
          </a:xfrm>
          <a:prstGeom prst="rect">
            <a:avLst/>
          </a:prstGeom>
          <a:solidFill>
            <a:srgbClr val="00FFFF"/>
          </a:solidFill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38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TN" sz="8000" b="1" u="sng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برنامج الاستثمار البلدي التشاركي لسنة 2021 </a:t>
            </a:r>
          </a:p>
          <a:p>
            <a:pPr algn="ctr" rtl="1"/>
            <a:endParaRPr lang="fr-FR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06680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5286412" cy="244474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500042"/>
            <a:ext cx="4274654" cy="152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839759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106680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6" r="26569"/>
          <a:stretch>
            <a:fillRect/>
          </a:stretch>
        </p:blipFill>
        <p:spPr bwMode="auto">
          <a:xfrm>
            <a:off x="7858148" y="142852"/>
            <a:ext cx="960564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71612"/>
            <a:ext cx="535785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572296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97673"/>
            <a:ext cx="778674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المنطقة 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عــ01دد </a:t>
            </a:r>
            <a:r>
              <a:rPr lang="ar-TN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و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عــ02دد 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دائرة جارة – </a:t>
            </a:r>
          </a:p>
          <a:p>
            <a:pPr algn="ctr" rtl="1">
              <a:defRPr/>
            </a:pP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باب بحر </a:t>
            </a:r>
            <a:r>
              <a:rPr lang="ar-TN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و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دائرة المنزل - حي محمد </a:t>
            </a:r>
            <a:r>
              <a:rPr lang="ar-TN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علي</a:t>
            </a:r>
            <a:endParaRPr lang="fr-F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1000109"/>
          <a:ext cx="8715432" cy="1931748"/>
        </p:xfrm>
        <a:graphic>
          <a:graphicData uri="http://schemas.openxmlformats.org/drawingml/2006/table">
            <a:tbl>
              <a:tblPr rtl="1"/>
              <a:tblGrid>
                <a:gridCol w="817940"/>
                <a:gridCol w="887762"/>
                <a:gridCol w="700973"/>
                <a:gridCol w="700973"/>
                <a:gridCol w="700973"/>
                <a:gridCol w="700973"/>
                <a:gridCol w="700973"/>
                <a:gridCol w="700973"/>
                <a:gridCol w="700973"/>
                <a:gridCol w="700973"/>
                <a:gridCol w="700973"/>
                <a:gridCol w="700973"/>
              </a:tblGrid>
              <a:tr h="259881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المنطقة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الطول الجملي لأنهج </a:t>
                      </a:r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Simplified Arabic"/>
                        </a:rPr>
                        <a:t>و الشوارع 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بالكلم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1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الربط بشبكة تطهير المياه المستعملة 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598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غير معبد </a:t>
                      </a:r>
                      <a:r>
                        <a:rPr lang="ar-TN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(م</a:t>
                      </a:r>
                      <a:r>
                        <a:rPr lang="ar-TN" sz="11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معبد</a:t>
                      </a:r>
                      <a:endParaRPr lang="ar-TN" sz="11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414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جيدة أو متوسطة (م</a:t>
                      </a:r>
                      <a:r>
                        <a:rPr lang="ar-TN" sz="105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سيئة وتتطلب صيانة  (م</a:t>
                      </a:r>
                      <a:r>
                        <a:rPr lang="ar-TN" sz="105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05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6199">
                <a:tc>
                  <a:txBody>
                    <a:bodyPr/>
                    <a:lstStyle/>
                    <a:p>
                      <a:pPr algn="ctr"/>
                      <a:r>
                        <a:rPr lang="ar-TN" sz="1100" b="1" dirty="0" smtClean="0">
                          <a:solidFill>
                            <a:schemeClr val="tx1"/>
                          </a:solidFill>
                        </a:rPr>
                        <a:t>دائرة جارة –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</a:rPr>
                        <a:t> باب بحر </a:t>
                      </a:r>
                      <a:r>
                        <a:rPr lang="ar-TN" sz="1100" b="1" dirty="0" err="1" smtClean="0">
                          <a:solidFill>
                            <a:schemeClr val="tx1"/>
                          </a:solidFill>
                        </a:rPr>
                        <a:t>و</a:t>
                      </a:r>
                      <a:r>
                        <a:rPr lang="ar-TN" sz="1100" b="1" dirty="0" smtClean="0">
                          <a:solidFill>
                            <a:schemeClr val="tx1"/>
                          </a:solidFill>
                        </a:rPr>
                        <a:t> دائرة المنزل -</a:t>
                      </a:r>
                      <a:r>
                        <a:rPr lang="ar-TN" sz="1100" b="1" baseline="0" dirty="0" smtClean="0">
                          <a:solidFill>
                            <a:schemeClr val="tx1"/>
                          </a:solidFill>
                        </a:rPr>
                        <a:t> حي محمد علي</a:t>
                      </a:r>
                      <a:endParaRPr lang="fr-F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6 700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529 600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127 700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498 000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391 000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جزئيا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6929486" cy="3338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5918" y="71415"/>
            <a:ext cx="614366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رسم بياني للبنية التحتية </a:t>
            </a:r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دائرة جارة – </a:t>
            </a:r>
          </a:p>
          <a:p>
            <a:pPr algn="ctr" rtl="1">
              <a:defRPr/>
            </a:pPr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باب بحر </a:t>
            </a:r>
            <a:r>
              <a:rPr lang="ar-TN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دائرة المنزل - حي محمد </a:t>
            </a:r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علي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28659" y="1000108"/>
          <a:ext cx="7715308" cy="1456513"/>
        </p:xfrm>
        <a:graphic>
          <a:graphicData uri="http://schemas.openxmlformats.org/drawingml/2006/table">
            <a:tbl>
              <a:tblPr rtl="1"/>
              <a:tblGrid>
                <a:gridCol w="1487704"/>
                <a:gridCol w="1037934"/>
                <a:gridCol w="1037934"/>
                <a:gridCol w="1037934"/>
                <a:gridCol w="1037934"/>
                <a:gridCol w="1037934"/>
                <a:gridCol w="1037934"/>
              </a:tblGrid>
              <a:tr h="81643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المنطقة</a:t>
                      </a:r>
                      <a:endParaRPr lang="ar-T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الغير معبدة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جيدة أو متوسطة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سيئة تتطلب التدخل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المساحة المرصفة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 smtClean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التنوير العمومي</a:t>
                      </a:r>
                      <a:r>
                        <a:rPr lang="ar-T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التطهير العمومي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b="1" dirty="0" smtClean="0">
                          <a:solidFill>
                            <a:srgbClr val="FF0000"/>
                          </a:solidFill>
                        </a:rPr>
                        <a:t>دائرة جارة – </a:t>
                      </a:r>
                    </a:p>
                    <a:p>
                      <a:pPr algn="ctr" rtl="1">
                        <a:defRPr/>
                      </a:pPr>
                      <a:r>
                        <a:rPr lang="ar-TN" sz="1400" b="1" dirty="0" smtClean="0">
                          <a:solidFill>
                            <a:srgbClr val="FF0000"/>
                          </a:solidFill>
                        </a:rPr>
                        <a:t> باب بحر </a:t>
                      </a:r>
                      <a:r>
                        <a:rPr lang="ar-TN" sz="1400" b="1" dirty="0" err="1" smtClean="0">
                          <a:solidFill>
                            <a:srgbClr val="FF0000"/>
                          </a:solidFill>
                        </a:rPr>
                        <a:t>و</a:t>
                      </a:r>
                      <a:r>
                        <a:rPr lang="ar-TN" sz="1400" b="1" dirty="0" smtClean="0">
                          <a:solidFill>
                            <a:srgbClr val="FF0000"/>
                          </a:solidFill>
                        </a:rPr>
                        <a:t> دائرة المنزل - حي محمد علي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1.01%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79.76%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19.23%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78.51%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100%</a:t>
                      </a:r>
                      <a:endParaRPr lang="fr-FR" sz="1400" b="1" i="0" u="none" strike="noStrike" kern="1200" dirty="0">
                        <a:solidFill>
                          <a:srgbClr val="FF0000"/>
                        </a:solidFill>
                        <a:latin typeface="Simplified Arab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1428728" y="2857496"/>
          <a:ext cx="6019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7422" y="357167"/>
            <a:ext cx="4286280" cy="461665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solidFill>
                  <a:srgbClr val="C00000"/>
                </a:solidFill>
              </a:rPr>
              <a:t>المنطقة </a:t>
            </a:r>
            <a:r>
              <a:rPr lang="ar-TN" sz="2400" b="1" dirty="0" smtClean="0">
                <a:solidFill>
                  <a:srgbClr val="C00000"/>
                </a:solidFill>
              </a:rPr>
              <a:t>عــ03دد</a:t>
            </a:r>
            <a:r>
              <a:rPr lang="ar-TN" sz="2400" b="1" dirty="0" smtClean="0">
                <a:solidFill>
                  <a:srgbClr val="C00000"/>
                </a:solidFill>
              </a:rPr>
              <a:t>: سيدي أبي لبابة</a:t>
            </a:r>
            <a:endParaRPr lang="fr-F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85720" y="928670"/>
          <a:ext cx="8572560" cy="2000265"/>
        </p:xfrm>
        <a:graphic>
          <a:graphicData uri="http://schemas.openxmlformats.org/drawingml/2006/table">
            <a:tbl>
              <a:tblPr rtl="1"/>
              <a:tblGrid>
                <a:gridCol w="723791"/>
                <a:gridCol w="799110"/>
                <a:gridCol w="651964"/>
                <a:gridCol w="769714"/>
                <a:gridCol w="801607"/>
                <a:gridCol w="689482"/>
                <a:gridCol w="689482"/>
                <a:gridCol w="689482"/>
                <a:gridCol w="689482"/>
                <a:gridCol w="524527"/>
                <a:gridCol w="799110"/>
                <a:gridCol w="744809"/>
              </a:tblGrid>
              <a:tr h="227403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6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المنطقة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4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الطول الجملي لأنهج و الشوارع بالكلم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الربط بشبكة تطهير المياه المستعملة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274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4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غير معبد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معبد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14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حالتها جيدة أو متوسطة (م2)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حالتها سيئة وتتطلب صيانة  (م2)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050" b="0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400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6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سيدي بولبابة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74.4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85 100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264 370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97 400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214 100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2 141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746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جزئيا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4905375" cy="3203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5918" y="214290"/>
            <a:ext cx="61436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رسم بياني للبنية التحتية بمنطقة سيدي أبي لبابة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1474" y="1000108"/>
          <a:ext cx="8143925" cy="1960719"/>
        </p:xfrm>
        <a:graphic>
          <a:graphicData uri="http://schemas.openxmlformats.org/drawingml/2006/table">
            <a:tbl>
              <a:tblPr rtl="1"/>
              <a:tblGrid>
                <a:gridCol w="1570355"/>
                <a:gridCol w="1095595"/>
                <a:gridCol w="1095595"/>
                <a:gridCol w="1095595"/>
                <a:gridCol w="1095595"/>
                <a:gridCol w="1095595"/>
                <a:gridCol w="1095595"/>
              </a:tblGrid>
              <a:tr h="112041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 smtClean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المنطقة</a:t>
                      </a:r>
                      <a:endParaRPr lang="ar-TN" sz="1200" b="1" i="0" u="none" strike="noStrike" kern="1200" dirty="0">
                        <a:solidFill>
                          <a:srgbClr val="000000"/>
                        </a:solidFill>
                        <a:latin typeface="Simplified Arab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الطرقات الغير معبدة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الطرقات في حالة جيدة أو متوسطة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الطرقات في حالة سيئة تتطلب التدخل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المساحة المرصفة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التغطية بشبكة التنوير العمومي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ar-TN" sz="1200" b="1" i="0" u="none" strike="noStrike" kern="1200" dirty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نسبة التغطية بشبكة التطهير العمومي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840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FF0000"/>
                          </a:solidFill>
                          <a:latin typeface="Simplified Arabic"/>
                        </a:rPr>
                        <a:t>سيدي بولبابة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19.04%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59.16%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21.80%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1285852" y="3214686"/>
          <a:ext cx="630555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7422" y="357167"/>
            <a:ext cx="4286280" cy="461665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solidFill>
                  <a:srgbClr val="C00000"/>
                </a:solidFill>
              </a:rPr>
              <a:t>المنطقة </a:t>
            </a:r>
            <a:r>
              <a:rPr lang="ar-TN" sz="2400" b="1" dirty="0" smtClean="0">
                <a:solidFill>
                  <a:srgbClr val="C00000"/>
                </a:solidFill>
              </a:rPr>
              <a:t>عــ04دد</a:t>
            </a:r>
            <a:r>
              <a:rPr lang="ar-TN" sz="2400" b="1" dirty="0" smtClean="0">
                <a:solidFill>
                  <a:srgbClr val="C00000"/>
                </a:solidFill>
              </a:rPr>
              <a:t>: حي المنارة</a:t>
            </a:r>
            <a:endParaRPr lang="fr-F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0" y="1071546"/>
          <a:ext cx="8644001" cy="1928827"/>
        </p:xfrm>
        <a:graphic>
          <a:graphicData uri="http://schemas.openxmlformats.org/drawingml/2006/table">
            <a:tbl>
              <a:tblPr rtl="1"/>
              <a:tblGrid>
                <a:gridCol w="996493"/>
                <a:gridCol w="695228"/>
                <a:gridCol w="695228"/>
                <a:gridCol w="695228"/>
                <a:gridCol w="695228"/>
                <a:gridCol w="695228"/>
                <a:gridCol w="695228"/>
                <a:gridCol w="695228"/>
                <a:gridCol w="695228"/>
                <a:gridCol w="695228"/>
                <a:gridCol w="695228"/>
                <a:gridCol w="695228"/>
              </a:tblGrid>
              <a:tr h="269877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المنطقة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الطول الجملي لأنهج </a:t>
                      </a:r>
                      <a:r>
                        <a:rPr lang="ar-TN" sz="1200" b="1" i="0" u="none" strike="noStrike" dirty="0" err="1">
                          <a:solidFill>
                            <a:srgbClr val="000000"/>
                          </a:solidFill>
                          <a:latin typeface="Simplified Arabic"/>
                        </a:rPr>
                        <a:t>و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الشوارع بالكلم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الربط بشبكة تطهير المياه المستعملة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غير معبد 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(م</a:t>
                      </a:r>
                      <a:r>
                        <a:rPr lang="ar-TN" sz="12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معبد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9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جيدة أو متوسطة (م</a:t>
                      </a:r>
                      <a:r>
                        <a:rPr lang="ar-TN" sz="12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سيئة وتتطلب صيانة  (م</a:t>
                      </a:r>
                      <a:r>
                        <a:rPr lang="ar-TN" sz="12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913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chemeClr val="tx1"/>
                          </a:solidFill>
                          <a:latin typeface="Simplified Arabic"/>
                        </a:rPr>
                        <a:t>حي المنارة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128 700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321 100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78 200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264 000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53 000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جزئيا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28654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5918" y="214290"/>
            <a:ext cx="61436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رسم بياني للبنية التحتية بمنطقة حي المنارة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85788" y="1000108"/>
          <a:ext cx="7929619" cy="1643074"/>
        </p:xfrm>
        <a:graphic>
          <a:graphicData uri="http://schemas.openxmlformats.org/drawingml/2006/table">
            <a:tbl>
              <a:tblPr rtl="1"/>
              <a:tblGrid>
                <a:gridCol w="1529029"/>
                <a:gridCol w="1066765"/>
                <a:gridCol w="1066765"/>
                <a:gridCol w="1066765"/>
                <a:gridCol w="1066765"/>
                <a:gridCol w="1066765"/>
                <a:gridCol w="1066765"/>
              </a:tblGrid>
              <a:tr h="8928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المنطقة عدد2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الغير معبدة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جيدة أو متوسطة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سيئة تتطلب التدخل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المساحة المرصفة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التنوير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التطهير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75019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FF0000"/>
                          </a:solidFill>
                          <a:latin typeface="Simplified Arabic"/>
                        </a:rPr>
                        <a:t>حي المنارة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24.38%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60.81%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20.08%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1142976" y="3143248"/>
          <a:ext cx="66008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7422" y="357167"/>
            <a:ext cx="4286280" cy="461665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solidFill>
                  <a:srgbClr val="C00000"/>
                </a:solidFill>
              </a:rPr>
              <a:t>المنطقة </a:t>
            </a:r>
            <a:r>
              <a:rPr lang="ar-TN" sz="2400" b="1" dirty="0" smtClean="0">
                <a:solidFill>
                  <a:srgbClr val="C00000"/>
                </a:solidFill>
              </a:rPr>
              <a:t>عــ05دد</a:t>
            </a:r>
            <a:r>
              <a:rPr lang="ar-TN" sz="2400" b="1" dirty="0" smtClean="0">
                <a:solidFill>
                  <a:srgbClr val="C00000"/>
                </a:solidFill>
              </a:rPr>
              <a:t>: شط السلام</a:t>
            </a:r>
            <a:endParaRPr lang="fr-F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1214422"/>
          <a:ext cx="8429676" cy="1500199"/>
        </p:xfrm>
        <a:graphic>
          <a:graphicData uri="http://schemas.openxmlformats.org/drawingml/2006/table">
            <a:tbl>
              <a:tblPr rtl="1"/>
              <a:tblGrid>
                <a:gridCol w="799490"/>
                <a:gridCol w="850286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</a:tblGrid>
              <a:tr h="209904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المنطقة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الطول الجملي لأنهج </a:t>
                      </a:r>
                      <a:r>
                        <a:rPr lang="ar-TN" sz="1200" b="1" i="0" u="none" strike="noStrike" dirty="0" err="1">
                          <a:solidFill>
                            <a:srgbClr val="000000"/>
                          </a:solidFill>
                          <a:latin typeface="Simplified Arabic"/>
                        </a:rPr>
                        <a:t>و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الشوارع بالكلم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>
                          <a:solidFill>
                            <a:srgbClr val="000000"/>
                          </a:solidFill>
                          <a:latin typeface="Simplified Arabic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الربط بشبكة تطهير المياه المستعملة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9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غير معبد 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(م</a:t>
                      </a:r>
                      <a:r>
                        <a:rPr lang="ar-TN" sz="12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معبد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88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جيدة أو متوسطة (م</a:t>
                      </a:r>
                      <a:r>
                        <a:rPr lang="ar-TN" sz="11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سيئة وتتطلب صيانة  (م</a:t>
                      </a:r>
                      <a:r>
                        <a:rPr lang="ar-TN" sz="11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54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شط السلام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57.2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250 000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83 200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160 000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5 700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جزئيا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2928934"/>
            <a:ext cx="6435749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85918" y="214290"/>
            <a:ext cx="61436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رسم بياني للبنية التحتية بمنطقة شط السلام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57222" y="1000108"/>
          <a:ext cx="7858176" cy="1960719"/>
        </p:xfrm>
        <a:graphic>
          <a:graphicData uri="http://schemas.openxmlformats.org/drawingml/2006/table">
            <a:tbl>
              <a:tblPr rtl="1"/>
              <a:tblGrid>
                <a:gridCol w="1331857"/>
                <a:gridCol w="1073525"/>
                <a:gridCol w="1185246"/>
                <a:gridCol w="1066887"/>
                <a:gridCol w="1066887"/>
                <a:gridCol w="1066887"/>
                <a:gridCol w="1066887"/>
              </a:tblGrid>
              <a:tr h="112041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المنطقة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الغير معبدة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جيدة أو متوسطة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سيئة تتطلب التدخل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المساحة المرصفة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التنوير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التطهير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840308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>
                          <a:solidFill>
                            <a:srgbClr val="FF0000"/>
                          </a:solidFill>
                          <a:latin typeface="Simplified Arabic"/>
                        </a:rPr>
                        <a:t>شط السلام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71.80%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23.89%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4.31%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3.56%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600" b="1" i="0" u="none" strike="noStrike" kern="1200" dirty="0">
                          <a:solidFill>
                            <a:srgbClr val="FF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1357290" y="3214686"/>
          <a:ext cx="6000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b="1" smtClean="0">
                <a:ln>
                  <a:solidFill>
                    <a:srgbClr val="CC3300"/>
                  </a:solidFill>
                </a:ln>
                <a:solidFill>
                  <a:srgbClr val="FF0000"/>
                </a:solidFill>
              </a:rPr>
              <a:pPr/>
              <a:t>2</a:t>
            </a:fld>
            <a:endParaRPr lang="fr-FR" b="1" dirty="0">
              <a:ln>
                <a:solidFill>
                  <a:srgbClr val="CC33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2571736" y="571480"/>
            <a:ext cx="413385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58"/>
              </a:avLst>
            </a:prstTxWarp>
          </a:bodyPr>
          <a:lstStyle/>
          <a:p>
            <a:pPr algn="ctr" rtl="1"/>
            <a:r>
              <a:rPr lang="ar-TN" sz="3600" b="1" kern="10" dirty="0" smtClean="0">
                <a:ln w="24500" cmpd="dbl">
                  <a:solidFill>
                    <a:srgbClr val="CC33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البرنامج</a:t>
            </a:r>
            <a:endParaRPr lang="fr-FR" sz="3600" b="1" kern="10" dirty="0">
              <a:ln w="24500" cmpd="dbl">
                <a:solidFill>
                  <a:srgbClr val="CC33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76" y="1500174"/>
            <a:ext cx="6858048" cy="4339650"/>
          </a:xfrm>
          <a:prstGeom prst="rect">
            <a:avLst/>
          </a:prstGeom>
          <a:solidFill>
            <a:srgbClr val="310898"/>
          </a:solidFill>
          <a:ln>
            <a:headEnd/>
            <a:tailEnd/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TN" sz="4400" b="1" dirty="0" smtClean="0">
                <a:ln w="10541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1- معطيات عامة حول البلدية.</a:t>
            </a:r>
          </a:p>
          <a:p>
            <a:pPr marL="457200" lvl="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TN" sz="4400" b="1" dirty="0" smtClean="0">
                <a:ln w="10541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cs typeface="+mj-cs"/>
              </a:rPr>
              <a:t>2- </a:t>
            </a:r>
            <a:r>
              <a:rPr lang="ar-TN" sz="4400" b="1" dirty="0" smtClean="0">
                <a:ln w="10541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التشخيص الفني.</a:t>
            </a:r>
            <a:endParaRPr lang="ar-TN" sz="4400" b="1" dirty="0" smtClean="0">
              <a:ln w="10541" cmpd="sng">
                <a:solidFill>
                  <a:srgbClr val="CC3300"/>
                </a:solidFill>
                <a:prstDash val="solid"/>
              </a:ln>
              <a:solidFill>
                <a:srgbClr val="FF0000"/>
              </a:solidFill>
              <a:cs typeface="+mj-cs"/>
            </a:endParaRPr>
          </a:p>
          <a:p>
            <a:pPr marL="45720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T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            </a:t>
            </a:r>
            <a:r>
              <a:rPr lang="ar-T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-</a:t>
            </a:r>
            <a:r>
              <a:rPr lang="ar-T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تشخيص البنية التحتية</a:t>
            </a:r>
            <a:endParaRPr lang="fr-FR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  <a:p>
            <a:pPr marL="45720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  <a:r>
              <a:rPr lang="ar-T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 </a:t>
            </a:r>
            <a:r>
              <a:rPr lang="ar-T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ar-T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تشخيص البناءات الإدارية </a:t>
            </a:r>
            <a:r>
              <a:rPr lang="fr-F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</a:t>
            </a:r>
            <a:r>
              <a:rPr lang="ar-T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والتجهيزات الجماعية</a:t>
            </a:r>
            <a:endParaRPr lang="fr-F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T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 </a:t>
            </a:r>
            <a:endParaRPr lang="ar-TN" sz="4000" b="1" dirty="0" smtClean="0">
              <a:ln w="10541" cmpd="sng">
                <a:solidFill>
                  <a:srgbClr val="CC33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Calibri" pitchFamily="34" charset="0"/>
            </a:endParaRPr>
          </a:p>
          <a:p>
            <a:pPr marL="457200" lvl="0" indent="-45720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57422" y="357167"/>
            <a:ext cx="4286280" cy="461665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solidFill>
                  <a:srgbClr val="C00000"/>
                </a:solidFill>
              </a:rPr>
              <a:t>المنطقة </a:t>
            </a:r>
            <a:r>
              <a:rPr lang="ar-TN" sz="2400" b="1" dirty="0" smtClean="0">
                <a:solidFill>
                  <a:srgbClr val="C00000"/>
                </a:solidFill>
              </a:rPr>
              <a:t>عــ6دد</a:t>
            </a:r>
            <a:r>
              <a:rPr lang="ar-TN" sz="2400" b="1" dirty="0" smtClean="0">
                <a:solidFill>
                  <a:srgbClr val="C00000"/>
                </a:solidFill>
              </a:rPr>
              <a:t>: زريق</a:t>
            </a:r>
            <a:endParaRPr lang="fr-F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8596" y="1214422"/>
          <a:ext cx="8429676" cy="1500199"/>
        </p:xfrm>
        <a:graphic>
          <a:graphicData uri="http://schemas.openxmlformats.org/drawingml/2006/table">
            <a:tbl>
              <a:tblPr rtl="1"/>
              <a:tblGrid>
                <a:gridCol w="799490"/>
                <a:gridCol w="850286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  <a:gridCol w="677990"/>
              </a:tblGrid>
              <a:tr h="209904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المنطقة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الطول الجملي لأنهج </a:t>
                      </a:r>
                      <a:r>
                        <a:rPr lang="ar-TN" sz="1200" b="1" i="0" u="none" strike="noStrike" dirty="0" err="1">
                          <a:solidFill>
                            <a:srgbClr val="000000"/>
                          </a:solidFill>
                          <a:latin typeface="Simplified Arabic"/>
                        </a:rPr>
                        <a:t>و</a:t>
                      </a:r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 الشوارع بالكلم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الطرقات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الأرصفة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التنوير العمومي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الربط بشبكة تطهير المياه المستعملة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وجود إشكاليات لتصريف مياه الأمطار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9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غير معبد 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(م</a:t>
                      </a:r>
                      <a:r>
                        <a:rPr lang="ar-TN" sz="12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2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  <a:endParaRPr lang="ar-TN" sz="12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TN" sz="12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معبد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88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جيدة أو متوسطة (م</a:t>
                      </a:r>
                      <a:r>
                        <a:rPr lang="ar-TN" sz="11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حالتها سيئة وتتطلب صيانة  (م</a:t>
                      </a:r>
                      <a:r>
                        <a:rPr lang="ar-TN" sz="1100" b="0" i="0" u="none" strike="noStrike" baseline="30000" dirty="0">
                          <a:solidFill>
                            <a:srgbClr val="000000"/>
                          </a:solidFill>
                          <a:latin typeface="Simplified Arabic"/>
                        </a:rPr>
                        <a:t>2</a:t>
                      </a:r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الجملية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المساحة المرصفة التقديرية (م2)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العدد الجملي لنقاط الإضاءة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عدد النقاط التي تتطلب صيانة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1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154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0" i="0" u="none" strike="noStrike" kern="1200" dirty="0" smtClean="0">
                          <a:solidFill>
                            <a:srgbClr val="000000"/>
                          </a:solidFill>
                          <a:latin typeface="Simplified Arabic"/>
                          <a:ea typeface="+mn-ea"/>
                          <a:cs typeface="+mn-cs"/>
                        </a:rPr>
                        <a:t>زريق</a:t>
                      </a:r>
                      <a:endParaRPr lang="ar-TN" sz="1400" b="0" i="0" u="none" strike="noStrike" kern="1200" dirty="0">
                        <a:solidFill>
                          <a:srgbClr val="000000"/>
                        </a:solidFill>
                        <a:latin typeface="Simplified Arab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44.0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39 110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187 110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37 780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340 000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6 200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1150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جزئيا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00372"/>
            <a:ext cx="328614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85918" y="214290"/>
            <a:ext cx="61436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رسم بياني للبنية التحتية بمنطقة حي المنارة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85788" y="1000108"/>
          <a:ext cx="7929619" cy="1643074"/>
        </p:xfrm>
        <a:graphic>
          <a:graphicData uri="http://schemas.openxmlformats.org/drawingml/2006/table">
            <a:tbl>
              <a:tblPr rtl="1"/>
              <a:tblGrid>
                <a:gridCol w="1529029"/>
                <a:gridCol w="1066765"/>
                <a:gridCol w="1066765"/>
                <a:gridCol w="1066765"/>
                <a:gridCol w="1066765"/>
                <a:gridCol w="1066765"/>
                <a:gridCol w="1066765"/>
              </a:tblGrid>
              <a:tr h="892879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المنطقة عدد2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الغير معبدة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جيدة أو متوسطة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الطرقات في حالة سيئة تتطلب التدخل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المساحة المرصفة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التنوير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Simplified Arabic"/>
                        </a:rPr>
                        <a:t>نسبة التغطية بشبكة التطهير العمومي</a:t>
                      </a:r>
                      <a:r>
                        <a:rPr lang="ar-T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400" b="1" i="0" u="none" strike="noStrike" dirty="0">
                        <a:solidFill>
                          <a:srgbClr val="000000"/>
                        </a:solidFill>
                        <a:latin typeface="Simplified Arab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75019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زريق</a:t>
                      </a:r>
                      <a:endParaRPr lang="ar-TN" sz="1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70.88%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14.31%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1.82%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r-FR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1500166" y="3000372"/>
          <a:ext cx="6305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71472" y="214290"/>
          <a:ext cx="8143936" cy="490728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8143936"/>
              </a:tblGrid>
              <a:tr h="4100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TN" sz="2800" b="1" dirty="0">
                          <a:ln>
                            <a:solidFill>
                              <a:srgbClr val="CC3300"/>
                            </a:solidFill>
                          </a:ln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ar-TN" sz="2800" b="1" dirty="0" smtClean="0">
                          <a:ln>
                            <a:solidFill>
                              <a:srgbClr val="CC3300"/>
                            </a:solidFill>
                          </a:ln>
                          <a:solidFill>
                            <a:schemeClr val="bg1"/>
                          </a:solidFill>
                        </a:rPr>
                        <a:t>  التشخيص </a:t>
                      </a:r>
                      <a:r>
                        <a:rPr lang="ar-TN" sz="2800" b="1" dirty="0">
                          <a:ln>
                            <a:solidFill>
                              <a:srgbClr val="CC3300"/>
                            </a:solidFill>
                          </a:ln>
                          <a:solidFill>
                            <a:schemeClr val="bg1"/>
                          </a:solidFill>
                        </a:rPr>
                        <a:t>حسب المناطق</a:t>
                      </a:r>
                      <a:endParaRPr lang="fr-FR" sz="1400" b="1" dirty="0">
                        <a:ln>
                          <a:solidFill>
                            <a:srgbClr val="CC33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8850" marR="2885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1857356" y="1000108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4929190" y="3643314"/>
          <a:ext cx="3648075" cy="258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/>
          <p:nvPr/>
        </p:nvGraphicFramePr>
        <p:xfrm>
          <a:off x="642910" y="3643314"/>
          <a:ext cx="37338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28794" y="2757398"/>
            <a:ext cx="1714512" cy="600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rgbClr val="FF0000"/>
                </a:solidFill>
              </a:rPr>
              <a:t>دائرة </a:t>
            </a:r>
            <a:r>
              <a:rPr lang="ar-TN" sz="1100" b="1" dirty="0" smtClean="0">
                <a:solidFill>
                  <a:srgbClr val="FF0000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rgbClr val="FF0000"/>
                </a:solidFill>
              </a:rPr>
              <a:t> باب بحر </a:t>
            </a:r>
            <a:r>
              <a:rPr lang="ar-TN" sz="1100" b="1" dirty="0" err="1" smtClean="0">
                <a:solidFill>
                  <a:srgbClr val="FF0000"/>
                </a:solidFill>
              </a:rPr>
              <a:t>و</a:t>
            </a:r>
            <a:r>
              <a:rPr lang="ar-TN" sz="1100" b="1" dirty="0" smtClean="0">
                <a:solidFill>
                  <a:srgbClr val="FF0000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rgbClr val="FF0000"/>
                </a:solidFill>
              </a:rPr>
              <a:t>علي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628" y="5643578"/>
            <a:ext cx="1714512" cy="600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rgbClr val="FF0000"/>
                </a:solidFill>
              </a:rPr>
              <a:t>دائرة </a:t>
            </a:r>
            <a:r>
              <a:rPr lang="ar-TN" sz="1100" b="1" dirty="0" smtClean="0">
                <a:solidFill>
                  <a:srgbClr val="FF0000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rgbClr val="FF0000"/>
                </a:solidFill>
              </a:rPr>
              <a:t> باب بحر </a:t>
            </a:r>
            <a:r>
              <a:rPr lang="ar-TN" sz="1100" b="1" dirty="0" err="1" smtClean="0">
                <a:solidFill>
                  <a:srgbClr val="FF0000"/>
                </a:solidFill>
              </a:rPr>
              <a:t>و</a:t>
            </a:r>
            <a:r>
              <a:rPr lang="ar-TN" sz="1100" b="1" dirty="0" smtClean="0">
                <a:solidFill>
                  <a:srgbClr val="FF0000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rgbClr val="FF0000"/>
                </a:solidFill>
              </a:rPr>
              <a:t>علي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85786" y="5500702"/>
            <a:ext cx="1714512" cy="600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rgbClr val="FF0000"/>
                </a:solidFill>
              </a:rPr>
              <a:t>دائرة </a:t>
            </a:r>
            <a:r>
              <a:rPr lang="ar-TN" sz="1100" b="1" dirty="0" smtClean="0">
                <a:solidFill>
                  <a:srgbClr val="FF0000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rgbClr val="FF0000"/>
                </a:solidFill>
              </a:rPr>
              <a:t> باب بحر </a:t>
            </a:r>
            <a:r>
              <a:rPr lang="ar-TN" sz="1100" b="1" dirty="0" err="1" smtClean="0">
                <a:solidFill>
                  <a:srgbClr val="FF0000"/>
                </a:solidFill>
              </a:rPr>
              <a:t>و</a:t>
            </a:r>
            <a:r>
              <a:rPr lang="ar-TN" sz="1100" b="1" dirty="0" smtClean="0">
                <a:solidFill>
                  <a:srgbClr val="FF0000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rgbClr val="FF0000"/>
                </a:solidFill>
              </a:rPr>
              <a:t>علي</a:t>
            </a:r>
            <a:endParaRPr lang="fr-FR" sz="1400" dirty="0"/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5" name="Graphique 4"/>
          <p:cNvGraphicFramePr/>
          <p:nvPr/>
        </p:nvGraphicFramePr>
        <p:xfrm>
          <a:off x="1500166" y="357166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1500166" y="3357562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43042" y="2500306"/>
            <a:ext cx="1714512" cy="600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rgbClr val="FF0000"/>
                </a:solidFill>
              </a:rPr>
              <a:t>دائرة </a:t>
            </a:r>
            <a:r>
              <a:rPr lang="ar-TN" sz="1100" b="1" dirty="0" smtClean="0">
                <a:solidFill>
                  <a:srgbClr val="FF0000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rgbClr val="FF0000"/>
                </a:solidFill>
              </a:rPr>
              <a:t> باب بحر </a:t>
            </a:r>
            <a:r>
              <a:rPr lang="ar-TN" sz="1100" b="1" dirty="0" err="1" smtClean="0">
                <a:solidFill>
                  <a:srgbClr val="FF0000"/>
                </a:solidFill>
              </a:rPr>
              <a:t>و</a:t>
            </a:r>
            <a:r>
              <a:rPr lang="ar-TN" sz="1100" b="1" dirty="0" smtClean="0">
                <a:solidFill>
                  <a:srgbClr val="FF0000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rgbClr val="FF0000"/>
                </a:solidFill>
              </a:rPr>
              <a:t>علي</a:t>
            </a:r>
            <a:endParaRPr lang="fr-FR" sz="1400" dirty="0"/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1500166" y="285728"/>
          <a:ext cx="600079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4786314" y="3429000"/>
          <a:ext cx="385765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500034" y="3429000"/>
          <a:ext cx="402431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85918" y="2357430"/>
            <a:ext cx="1714512" cy="600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chemeClr val="bg1"/>
                </a:solidFill>
              </a:rPr>
              <a:t>دائرة </a:t>
            </a:r>
            <a:r>
              <a:rPr lang="ar-TN" sz="1100" b="1" dirty="0" smtClean="0">
                <a:solidFill>
                  <a:schemeClr val="bg1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chemeClr val="bg1"/>
                </a:solidFill>
              </a:rPr>
              <a:t> باب بحر </a:t>
            </a:r>
            <a:r>
              <a:rPr lang="ar-TN" sz="1100" b="1" dirty="0" err="1" smtClean="0">
                <a:solidFill>
                  <a:schemeClr val="bg1"/>
                </a:solidFill>
              </a:rPr>
              <a:t>و</a:t>
            </a:r>
            <a:r>
              <a:rPr lang="ar-TN" sz="1100" b="1" dirty="0" smtClean="0">
                <a:solidFill>
                  <a:schemeClr val="bg1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chemeClr val="bg1"/>
                </a:solidFill>
              </a:rPr>
              <a:t>علي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628" y="5429264"/>
            <a:ext cx="1857388" cy="6001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chemeClr val="bg1"/>
                </a:solidFill>
              </a:rPr>
              <a:t>دائرة </a:t>
            </a:r>
            <a:r>
              <a:rPr lang="ar-TN" sz="1100" b="1" dirty="0" smtClean="0">
                <a:solidFill>
                  <a:schemeClr val="bg1"/>
                </a:solidFill>
              </a:rPr>
              <a:t>جارة – </a:t>
            </a:r>
          </a:p>
          <a:p>
            <a:pPr algn="ctr" rtl="1">
              <a:defRPr/>
            </a:pPr>
            <a:r>
              <a:rPr lang="ar-TN" sz="1100" b="1" dirty="0" smtClean="0">
                <a:solidFill>
                  <a:schemeClr val="bg1"/>
                </a:solidFill>
              </a:rPr>
              <a:t> باب بحر </a:t>
            </a:r>
            <a:r>
              <a:rPr lang="ar-TN" sz="1100" b="1" dirty="0" err="1" smtClean="0">
                <a:solidFill>
                  <a:schemeClr val="bg1"/>
                </a:solidFill>
              </a:rPr>
              <a:t>و</a:t>
            </a:r>
            <a:r>
              <a:rPr lang="ar-TN" sz="1100" b="1" dirty="0" smtClean="0">
                <a:solidFill>
                  <a:schemeClr val="bg1"/>
                </a:solidFill>
              </a:rPr>
              <a:t> دائرة المنزل - حي محمد </a:t>
            </a:r>
            <a:r>
              <a:rPr lang="ar-TN" sz="1100" b="1" dirty="0" smtClean="0">
                <a:solidFill>
                  <a:schemeClr val="bg1"/>
                </a:solidFill>
              </a:rPr>
              <a:t>علي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357982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85720" y="469683"/>
          <a:ext cx="8572563" cy="61721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5818"/>
                <a:gridCol w="428628"/>
                <a:gridCol w="500066"/>
                <a:gridCol w="428628"/>
                <a:gridCol w="500066"/>
                <a:gridCol w="428628"/>
                <a:gridCol w="571504"/>
                <a:gridCol w="500066"/>
                <a:gridCol w="500066"/>
                <a:gridCol w="642942"/>
                <a:gridCol w="642942"/>
                <a:gridCol w="571504"/>
                <a:gridCol w="571504"/>
                <a:gridCol w="571504"/>
                <a:gridCol w="928697"/>
              </a:tblGrid>
              <a:tr h="200103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ملاحظات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حالة البناية أو المنشأة</a:t>
                      </a:r>
                      <a:r>
                        <a:rPr lang="fr-FR" sz="1100" b="1" baseline="30000" dirty="0">
                          <a:hlinkClick r:id="" action="ppaction://hlinkfile"/>
                        </a:rPr>
                        <a:t>(2)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سنة آخر عملية تهيئة أو توسعة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كلفة الصيانة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إمكانية </a:t>
                      </a:r>
                      <a:r>
                        <a:rPr lang="ar-TN" sz="1100" b="1" dirty="0" smtClean="0"/>
                        <a:t>التوسعة</a:t>
                      </a:r>
                      <a:r>
                        <a:rPr lang="fr-FR" sz="1100" b="1" baseline="30000" dirty="0" smtClean="0">
                          <a:hlinkClick r:id="" action="ppaction://hlinkfile"/>
                        </a:rPr>
                        <a:t>(1)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المساحة </a:t>
                      </a:r>
                      <a:r>
                        <a:rPr lang="ar-TN" sz="1100" b="1" dirty="0" smtClean="0"/>
                        <a:t>المغطاة</a:t>
                      </a:r>
                      <a:r>
                        <a:rPr lang="ar-TN" sz="900" b="1" dirty="0" smtClean="0"/>
                        <a:t>(م</a:t>
                      </a:r>
                      <a:r>
                        <a:rPr lang="ar-TN" sz="600" b="1" dirty="0" smtClean="0"/>
                        <a:t>2</a:t>
                      </a:r>
                      <a:r>
                        <a:rPr lang="ar-TN" sz="900" b="1" dirty="0" smtClean="0"/>
                        <a:t>)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مساحة الأرض</a:t>
                      </a:r>
                      <a:r>
                        <a:rPr lang="ar-TN" sz="900" b="1" dirty="0"/>
                        <a:t>(م2)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تاريخ الإحداث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مطابقة البناية لمثال التهيئة العمرانية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الموقع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البناية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63620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تتطلب التجديد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تتطلب التهيئة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تتطلب التوسعة</a:t>
                      </a:r>
                      <a:endParaRPr lang="fr-FR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تتطلب الصيانة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حسنة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5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البناية القديمة ننطلب</a:t>
                      </a:r>
                      <a:r>
                        <a:rPr lang="ar-TN" sz="1100" b="1" baseline="0" dirty="0" smtClean="0"/>
                        <a:t> التهيئة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X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2018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586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2250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1972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قابس المدينة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مقر البلدية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3570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2018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900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2001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شط السلام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دائرة شط السلام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تتطلب</a:t>
                      </a:r>
                      <a:r>
                        <a:rPr lang="ar-TN" sz="1100" b="1" baseline="0" dirty="0" smtClean="0"/>
                        <a:t> الصيانة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2013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270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270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سيدي بولبابة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دائرة سيدي بولبابة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تمت التوسعة خلال</a:t>
                      </a:r>
                      <a:r>
                        <a:rPr lang="ar-TN" sz="1100" b="1" baseline="0" dirty="0" smtClean="0"/>
                        <a:t> سنة 2016 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126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1700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2001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حي المنارة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دائرة حي </a:t>
                      </a:r>
                      <a:r>
                        <a:rPr lang="ar-TN" sz="1100" b="1" dirty="0" smtClean="0"/>
                        <a:t>المنارة</a:t>
                      </a:r>
                    </a:p>
                  </a:txBody>
                  <a:tcPr marL="68580" marR="68580" marT="0" marB="0" anchor="ctr"/>
                </a:tc>
              </a:tr>
              <a:tr h="35433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56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56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(</a:t>
                      </a:r>
                      <a:r>
                        <a:rPr lang="ar-TN" sz="1100" b="1" dirty="0"/>
                        <a:t>جارة)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مكتب الحالة المدنية بجارة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غير مستغل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2020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</a:rPr>
                        <a:t>لا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120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120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2019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لا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زريق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دائرة زريق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2018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140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286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2018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المنزل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دائرة المنزل حي محمد علي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2017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نعم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100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100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سيدي أبي لبابة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مكتب الحالة </a:t>
                      </a:r>
                      <a:r>
                        <a:rPr lang="ar-TN" sz="1100" b="1" dirty="0" smtClean="0"/>
                        <a:t>الخاص بالوفيات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2018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لا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قابس المدينة (حي الأنس)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مركز الشرطة البيئية</a:t>
                      </a:r>
                      <a:endParaRPr lang="fr-FR" sz="11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480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480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1981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قابس المدينة (حي الأنس)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مكتب الحالة </a:t>
                      </a:r>
                      <a:r>
                        <a:rPr lang="en-US" sz="1100" b="1" dirty="0"/>
                        <a:t>C4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6153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1981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قابس المدينة (حي الأنس)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مركز الشرطة البلدية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51938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100" b="1" dirty="0" smtClean="0"/>
                        <a:t>x</a:t>
                      </a:r>
                      <a:endParaRPr lang="fr-FR" sz="11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2016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310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310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1981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لا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قابس المدينة (حي الأنس)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قباضة بلدية</a:t>
                      </a:r>
                      <a:r>
                        <a:rPr lang="en-US" sz="1100" b="1" dirty="0"/>
                        <a:t> C4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143240" y="28494"/>
            <a:ext cx="321471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تشخيص البناءات الإدارية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2038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5720" y="785794"/>
          <a:ext cx="8484143" cy="5854742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727101"/>
                <a:gridCol w="449091"/>
                <a:gridCol w="438399"/>
                <a:gridCol w="352858"/>
                <a:gridCol w="271059"/>
                <a:gridCol w="271059"/>
                <a:gridCol w="448022"/>
                <a:gridCol w="372104"/>
                <a:gridCol w="342165"/>
                <a:gridCol w="342165"/>
                <a:gridCol w="326126"/>
                <a:gridCol w="223992"/>
                <a:gridCol w="396062"/>
                <a:gridCol w="304741"/>
                <a:gridCol w="317116"/>
                <a:gridCol w="357514"/>
                <a:gridCol w="315472"/>
                <a:gridCol w="268949"/>
                <a:gridCol w="425057"/>
                <a:gridCol w="332159"/>
                <a:gridCol w="416838"/>
                <a:gridCol w="319176"/>
                <a:gridCol w="466918"/>
              </a:tblGrid>
              <a:tr h="612389"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المشروع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الموقع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مطابقة المنشأة لمثال التهيئة العمرانية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/>
                        <a:t>إمكانية </a:t>
                      </a:r>
                      <a:r>
                        <a:rPr lang="ar-TN" sz="800" b="1" dirty="0"/>
                        <a:t>التوسعة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700" b="1" dirty="0" smtClean="0"/>
                        <a:t>النفاذ </a:t>
                      </a:r>
                      <a:r>
                        <a:rPr lang="ar-TN" sz="700" b="1" dirty="0"/>
                        <a:t>للمنشأة</a:t>
                      </a:r>
                      <a:r>
                        <a:rPr lang="fr-FR" sz="700" b="1" baseline="30000" dirty="0">
                          <a:hlinkClick r:id="" action="ppaction://hlinkfile"/>
                        </a:rPr>
                        <a:t>(1)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المساحة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المساحة </a:t>
                      </a:r>
                      <a:endParaRPr lang="fr-FR" sz="100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المغطاة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سنة</a:t>
                      </a:r>
                      <a:endParaRPr lang="fr-FR" sz="105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 الإنجاز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سنة </a:t>
                      </a:r>
                      <a:r>
                        <a:rPr lang="ar-TN" sz="900" b="1" dirty="0"/>
                        <a:t>آخر عملية </a:t>
                      </a:r>
                      <a:r>
                        <a:rPr lang="ar-TN" sz="900" b="1" dirty="0" smtClean="0"/>
                        <a:t>تهيئة </a:t>
                      </a:r>
                      <a:r>
                        <a:rPr lang="ar-TN" sz="900" b="1" dirty="0"/>
                        <a:t>أو توسعة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b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عدد </a:t>
                      </a:r>
                      <a:endParaRPr lang="fr-FR" sz="105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المنتفعين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حالة الفضاء أو المنشأة</a:t>
                      </a:r>
                      <a:r>
                        <a:rPr lang="ar-TN" sz="1200" b="1" baseline="30000" dirty="0"/>
                        <a:t>(1)</a:t>
                      </a:r>
                      <a:endParaRPr lang="fr-FR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 smtClean="0"/>
                        <a:t>طريقة التصرف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نسبة الاستغلال</a:t>
                      </a:r>
                      <a:r>
                        <a:rPr lang="ar-TN" sz="1050" b="1" baseline="30000" dirty="0"/>
                        <a:t>(1)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500" b="1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ملاحظات</a:t>
                      </a:r>
                      <a:r>
                        <a:rPr lang="fr-FR" sz="800" b="1" baseline="30000" dirty="0">
                          <a:hlinkClick r:id="" action="ppaction://hlinkfile"/>
                        </a:rPr>
                        <a:t>(2)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</a:tr>
              <a:tr h="1143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 smtClean="0"/>
                        <a:t>حسنة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5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5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 smtClean="0"/>
                        <a:t>حسنة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تتطلب الصيانة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تتطلب </a:t>
                      </a:r>
                      <a:r>
                        <a:rPr lang="ar-TN" sz="900" b="1" dirty="0" smtClean="0"/>
                        <a:t>التوسعة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0" dirty="0" smtClean="0"/>
                        <a:t>تتطلب التهيئة</a:t>
                      </a:r>
                      <a:endParaRPr lang="fr-FR" sz="1600" b="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0" dirty="0" smtClean="0"/>
                        <a:t>تتطلب التجديد</a:t>
                      </a:r>
                      <a:endParaRPr lang="fr-FR" sz="1050" b="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عالية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متوسطة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 smtClean="0"/>
                        <a:t>غير مستغلة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المصاريف السنوية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المداخيل</a:t>
                      </a:r>
                      <a:endParaRPr lang="fr-FR" sz="105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 </a:t>
                      </a:r>
                      <a:r>
                        <a:rPr lang="ar-TN" sz="900" b="1" dirty="0" smtClean="0"/>
                        <a:t>السنوية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vert="vert27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19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سهل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/>
                        <a:t>صعب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الشقارنة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3085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2460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/>
                        <a:t>2001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2018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9663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القصابين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364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364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2016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الأسماك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باب بحر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2085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2085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/>
                        <a:t>2017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7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9663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حي المنارة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حي المنارة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المنزل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كراء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669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سوق الجملة للخضر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46000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10350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1996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2014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مباشر</a:t>
                      </a:r>
                      <a:endParaRPr lang="fr-FR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669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سوق الجملة للأسماك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ليس تحت تصرف البلدية</a:t>
                      </a: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8180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700" b="1" dirty="0"/>
                        <a:t>السوق الأسبوعي حي الأمل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حي الأمل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لزمة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963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700" b="1" dirty="0"/>
                        <a:t>السوق الأسبوعي شارع المغرب العربي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لزمة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السوق الجمعة الأسبوعية 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لزمة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9663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سوق حي الامل1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حي الامل1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540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الحي الحرفي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حي الامل2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2016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669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5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سوق الدواب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قابس المدينة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نعم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x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25920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2018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لزمة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x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669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5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سوق السيارات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قابس المدينة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نعم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نعم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10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35313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10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/>
                        <a:t>لزمة</a:t>
                      </a:r>
                      <a:endParaRPr lang="fr-FR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800" b="1" dirty="0" smtClean="0"/>
                        <a:t>x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  <a:tr h="2669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9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سوق الحبوب</a:t>
                      </a:r>
                      <a:r>
                        <a:rPr lang="ar-TN" sz="900" b="1" baseline="0" dirty="0" smtClean="0">
                          <a:latin typeface="Times New Roman"/>
                          <a:ea typeface="Times New Roman"/>
                          <a:cs typeface="Traditional Arabic"/>
                        </a:rPr>
                        <a:t> الجافة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قابس المدينة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لا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800" b="1" dirty="0" smtClean="0"/>
                        <a:t>نعم</a:t>
                      </a:r>
                      <a:endParaRPr lang="fr-FR" sz="7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x</a:t>
                      </a: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-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00" b="1" dirty="0" smtClean="0"/>
                        <a:t>x</a:t>
                      </a:r>
                      <a:endParaRPr lang="fr-FR" sz="10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900" b="1" dirty="0" smtClean="0"/>
                        <a:t>لزمة</a:t>
                      </a: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x</a:t>
                      </a: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251" marR="41251" marT="0" marB="0" anchor="ctr">
                    <a:solidFill>
                      <a:srgbClr val="C1FFFF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43240" y="214290"/>
            <a:ext cx="321471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تشخيص المشاريع الاقتصادية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8103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28600" y="593391"/>
          <a:ext cx="8475603" cy="6149789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1000131"/>
                <a:gridCol w="678423"/>
                <a:gridCol w="378742"/>
                <a:gridCol w="472844"/>
                <a:gridCol w="414448"/>
                <a:gridCol w="475966"/>
                <a:gridCol w="378209"/>
                <a:gridCol w="466882"/>
                <a:gridCol w="466882"/>
                <a:gridCol w="458335"/>
                <a:gridCol w="458335"/>
                <a:gridCol w="383548"/>
                <a:gridCol w="383548"/>
                <a:gridCol w="493594"/>
                <a:gridCol w="506948"/>
                <a:gridCol w="529384"/>
                <a:gridCol w="529384"/>
              </a:tblGrid>
              <a:tr h="357190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نوعية </a:t>
                      </a:r>
                      <a:r>
                        <a:rPr lang="ar-TN" sz="1100" b="1" dirty="0" smtClean="0"/>
                        <a:t>التجهيزات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الموقع</a:t>
                      </a:r>
                      <a:r>
                        <a:rPr lang="fr-FR" sz="1100" b="1" baseline="30000" dirty="0">
                          <a:hlinkClick r:id="" action="ppaction://hlinkfile"/>
                        </a:rPr>
                        <a:t>(1)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تاريخ الإحداث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مساحة الأرض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المساحة المغطاة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vert="vert27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طاقة الاستيعاب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vert="vert270" anchor="ctr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حالة </a:t>
                      </a:r>
                      <a:r>
                        <a:rPr lang="ar-TN" sz="1000" b="1" dirty="0"/>
                        <a:t>البناية أو المنشأة</a:t>
                      </a:r>
                      <a:r>
                        <a:rPr lang="fr-FR" sz="1000" b="1" baseline="30000" dirty="0">
                          <a:hlinkClick r:id="" action="ppaction://hlinkfile"/>
                        </a:rPr>
                        <a:t>(2)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نسبة </a:t>
                      </a:r>
                      <a:r>
                        <a:rPr lang="ar-TN" sz="1000" b="1" dirty="0"/>
                        <a:t>الاستغلال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000" b="1" dirty="0" smtClean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 smtClean="0"/>
                        <a:t>تطابق </a:t>
                      </a:r>
                      <a:r>
                        <a:rPr lang="ar-TN" sz="1000" b="1" dirty="0"/>
                        <a:t>نوعية التجهيزات مع</a:t>
                      </a:r>
                      <a:r>
                        <a:rPr lang="fr-FR" sz="1000" b="1" baseline="30000" dirty="0">
                          <a:hlinkClick r:id="" action="ppaction://hlinkfile"/>
                        </a:rPr>
                        <a:t>(3)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8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FFC000"/>
                    </a:solidFill>
                  </a:tcPr>
                </a:tc>
              </a:tr>
              <a:tr h="328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حسنة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تتطلب</a:t>
                      </a:r>
                      <a:endParaRPr lang="fr-FR" sz="120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الصيانة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تتطلب التوسعة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تتطلب</a:t>
                      </a:r>
                      <a:endParaRPr lang="fr-FR" sz="120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التهيئة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تتطلب</a:t>
                      </a:r>
                      <a:endParaRPr lang="fr-FR" sz="1200" b="1" dirty="0"/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التجديد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عالية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متوسطة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ضعيفة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مثال التهيئة العمرانية  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حسب مثال التهيئة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 b="1" dirty="0"/>
                        <a:t>ملاحظات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</a:tr>
              <a:tr h="134310">
                <a:tc gridSpan="17">
                  <a:txBody>
                    <a:bodyPr/>
                    <a:lstStyle/>
                    <a:p>
                      <a:pPr marL="256540"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الشباب والرياضة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/>
                </a:tc>
              </a:tr>
              <a:tr h="31166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المركب الرياضي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زريق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/>
                        <a:t>170000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5679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118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ملعب عمر دغمان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حي محمد </a:t>
                      </a:r>
                      <a:r>
                        <a:rPr lang="ar-TN" sz="1050" b="1" dirty="0" smtClean="0"/>
                        <a:t>علي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900" b="1" dirty="0"/>
                        <a:t>68000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-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2520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ملعب حي زريق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حي النخيل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900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2520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ملعب حي الازدهار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حي الازدهار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950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267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 smtClean="0"/>
                        <a:t>قاعة متعددة  </a:t>
                      </a:r>
                      <a:r>
                        <a:rPr lang="ar-TN" sz="1100" b="1" dirty="0"/>
                        <a:t>اختصاصات عمر دغمان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حي محمد </a:t>
                      </a:r>
                      <a:r>
                        <a:rPr lang="ar-TN" sz="1100" b="1" dirty="0" smtClean="0"/>
                        <a:t>علي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3800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1500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2520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قاعة المغطاة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زريق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7000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2450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267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قاعة العاب الفردية زريق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زريق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1000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480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69410">
                <a:tc gridSpan="17">
                  <a:txBody>
                    <a:bodyPr/>
                    <a:lstStyle/>
                    <a:p>
                      <a:pPr marL="256540" algn="r" rtl="1">
                        <a:spcAft>
                          <a:spcPts val="0"/>
                        </a:spcAft>
                      </a:pPr>
                      <a:r>
                        <a:rPr lang="ar-TN" sz="1200" b="1" dirty="0"/>
                        <a:t>الثقافة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b="1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267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المركب الثقافي شط السلام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شط السلام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200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2673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المركب الثقافي حي محمد علي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حي محمد علي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1500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600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8669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9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المكتبة العمومية شط السلام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شط السلام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620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165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8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وجود إشكال الصرف الصحي</a:t>
                      </a:r>
                      <a:endParaRPr lang="fr-FR" sz="8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8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</a:t>
                      </a:r>
                      <a:r>
                        <a:rPr lang="ar-TN" sz="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لمكتبة العمومية حي محمد علي</a:t>
                      </a:r>
                      <a:endParaRPr lang="fr-FR" sz="8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smtClean="0"/>
                        <a:t>حي محمد علي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2600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704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5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دار الشباب</a:t>
                      </a:r>
                      <a:r>
                        <a:rPr lang="ar-TN" sz="1050" b="1" baseline="0" dirty="0" smtClean="0">
                          <a:latin typeface="Times New Roman"/>
                          <a:ea typeface="Times New Roman"/>
                          <a:cs typeface="Traditional Arabic"/>
                        </a:rPr>
                        <a:t> محمد علي</a:t>
                      </a:r>
                      <a:endParaRPr lang="fr-FR" sz="105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800" b="1" dirty="0" smtClean="0"/>
                        <a:t>حي محمد علي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5325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1350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دار  خريف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المنزل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452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452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dirty="0" smtClean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0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عدم</a:t>
                      </a:r>
                      <a:r>
                        <a:rPr lang="ar-TN" sz="1000" b="1" baseline="0" dirty="0" smtClean="0">
                          <a:latin typeface="Times New Roman"/>
                          <a:ea typeface="Times New Roman"/>
                          <a:cs typeface="Traditional Arabic"/>
                        </a:rPr>
                        <a:t> وجود مركب صحي</a:t>
                      </a: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3118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مسرح بلدي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قابس المدينة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5700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50" b="1" dirty="0"/>
                        <a:t>2000</a:t>
                      </a:r>
                      <a:endParaRPr lang="fr-FR" sz="11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197577">
                <a:tc gridSpan="17">
                  <a:txBody>
                    <a:bodyPr/>
                    <a:lstStyle/>
                    <a:p>
                      <a:pPr marL="256540"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المرأة والطفولة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chemeClr val="bg1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نادي أطفال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700" b="1" dirty="0" smtClean="0"/>
                        <a:t>قرب </a:t>
                      </a:r>
                      <a:r>
                        <a:rPr lang="ar-TN" sz="700" b="1" dirty="0"/>
                        <a:t>المسرح البلدي</a:t>
                      </a:r>
                      <a:endParaRPr lang="fr-FR" sz="9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1476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400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مركب </a:t>
                      </a:r>
                      <a:r>
                        <a:rPr lang="ar-TN" sz="1100" b="1" dirty="0" smtClean="0"/>
                        <a:t>إعلامية </a:t>
                      </a:r>
                      <a:r>
                        <a:rPr lang="ar-TN" sz="1100" b="1" dirty="0"/>
                        <a:t>موجه للطفل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قرب المسرح البلدي</a:t>
                      </a:r>
                      <a:endParaRPr lang="fr-FR" sz="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/>
                        <a:t>1800</a:t>
                      </a: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/>
                        <a:t>480</a:t>
                      </a: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/>
                        <a:t>x</a:t>
                      </a: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/>
                        <a:t>x</a:t>
                      </a: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2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/>
                        <a:t>x</a:t>
                      </a:r>
                      <a:endParaRPr lang="fr-FR" sz="12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 anchor="ctr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0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41642" marR="41642" marT="0" marB="0">
                    <a:solidFill>
                      <a:srgbClr val="C1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43108" y="71414"/>
            <a:ext cx="578647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تشخيص التجهيزات العمومية المشتركة للرياضة والثقافة والطفولة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272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2928926" y="1857364"/>
          <a:ext cx="4686300" cy="426720"/>
        </p:xfrm>
        <a:graphic>
          <a:graphicData uri="http://schemas.openxmlformats.org/drawingml/2006/table">
            <a:tbl>
              <a:tblPr rtl="1"/>
              <a:tblGrid>
                <a:gridCol w="2218690"/>
                <a:gridCol w="685800"/>
                <a:gridCol w="342900"/>
                <a:gridCol w="696595"/>
                <a:gridCol w="334010"/>
                <a:gridCol w="408305"/>
              </a:tblGrid>
              <a:tr h="13118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4. مدرج بالمخطط المديري </a:t>
                      </a:r>
                      <a:r>
                        <a:rPr lang="ar-TN" sz="1100" dirty="0" smtClean="0">
                          <a:latin typeface="Times New Roman"/>
                          <a:ea typeface="Times New Roman"/>
                          <a:cs typeface="Simplified Arabic"/>
                        </a:rPr>
                        <a:t>للمسالخ</a:t>
                      </a:r>
                      <a:r>
                        <a:rPr lang="ar-TN" sz="1100" baseline="30000" dirty="0" smtClean="0">
                          <a:latin typeface="Times New Roman"/>
                          <a:ea typeface="Times New Roman"/>
                          <a:cs typeface="Simplified Arabic"/>
                          <a:hlinkClick r:id="" action="ppaction://hlinkfile"/>
                        </a:rPr>
                        <a:t>(*)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7">
                <a:tc gridSpan="6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5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382">
                <a:tc gridSpan="6">
                  <a:txBody>
                    <a:bodyPr/>
                    <a:lstStyle/>
                    <a:p>
                      <a:pPr marL="160020" algn="justLow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355335" y="285728"/>
            <a:ext cx="5288499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             بطاقة تشخيص خاصة بالمسلخ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L-Mateen" charset="-78"/>
              </a:rPr>
              <a:t>معطيات عامة 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L-Mateen" charset="-78"/>
              </a:rPr>
              <a:t>: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1. الموقع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	: </a:t>
            </a: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L-Mateen" charset="-78"/>
              </a:rPr>
              <a:t>طريق سيدي داود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2. تاريخ الإحداث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2005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3. مطابقته لمثال التهيئة العمرانية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r>
              <a:rPr kumimoji="0" lang="ar-T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مطابق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1922340" y="2268269"/>
          <a:ext cx="5647336" cy="1946549"/>
        </p:xfrm>
        <a:graphic>
          <a:graphicData uri="http://schemas.openxmlformats.org/drawingml/2006/table">
            <a:tbl>
              <a:tblPr rtl="1"/>
              <a:tblGrid>
                <a:gridCol w="1476924"/>
                <a:gridCol w="149458"/>
                <a:gridCol w="149458"/>
                <a:gridCol w="298916"/>
                <a:gridCol w="149458"/>
                <a:gridCol w="231538"/>
                <a:gridCol w="299982"/>
                <a:gridCol w="176647"/>
                <a:gridCol w="276073"/>
                <a:gridCol w="126724"/>
                <a:gridCol w="149458"/>
                <a:gridCol w="268532"/>
                <a:gridCol w="149458"/>
                <a:gridCol w="402052"/>
                <a:gridCol w="1342658"/>
              </a:tblGrid>
              <a:tr h="145264">
                <a:tc gridSpan="5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5. النفاذ إلى المسلخ 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سهل</a:t>
                      </a: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صعب</a:t>
                      </a: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8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264">
                <a:tc gridSpan="15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6. مساحة الأرض : 000 10 م</a:t>
                      </a:r>
                      <a:r>
                        <a:rPr lang="ar-TN" sz="1000" baseline="30000" dirty="0">
                          <a:latin typeface="Times New Roman"/>
                          <a:ea typeface="Times New Roman"/>
                          <a:cs typeface="Simplified Arabic"/>
                        </a:rPr>
                        <a:t>2</a:t>
                      </a: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   المساحة المغطاة : 050 1 م</a:t>
                      </a:r>
                      <a:r>
                        <a:rPr lang="ar-TN" sz="1000" baseline="30000" dirty="0">
                          <a:latin typeface="Times New Roman"/>
                          <a:ea typeface="Times New Roman"/>
                          <a:cs typeface="Simplified Arabic"/>
                        </a:rPr>
                        <a:t>2</a:t>
                      </a: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     المساحة المهيأة : 170 3 م</a:t>
                      </a:r>
                      <a:r>
                        <a:rPr lang="ar-TN" sz="1000" baseline="30000" dirty="0">
                          <a:latin typeface="Times New Roman"/>
                          <a:ea typeface="Times New Roman"/>
                          <a:cs typeface="Simplified Arabic"/>
                        </a:rPr>
                        <a:t>2</a:t>
                      </a: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   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5264">
                <a:tc gridSpan="15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7. طريقة التصرف</a:t>
                      </a:r>
                      <a:r>
                        <a:rPr lang="ar-TN" sz="500" dirty="0">
                          <a:latin typeface="Times New Roman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: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5818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استغلال مباشر </a:t>
                      </a: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900" dirty="0">
                          <a:latin typeface="Times New Roman"/>
                          <a:ea typeface="Times New Roman"/>
                          <a:cs typeface="Simplified Arabic"/>
                        </a:rPr>
                        <a:t>استلزام 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000" dirty="0" smtClean="0">
                          <a:latin typeface="Times New Roman"/>
                          <a:ea typeface="Times New Roman"/>
                          <a:cs typeface="Simplified Arabic"/>
                        </a:rPr>
                        <a:t>استغلال </a:t>
                      </a: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مشترك 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5264">
                <a:tc gridSpan="15">
                  <a:txBody>
                    <a:bodyPr/>
                    <a:lstStyle/>
                    <a:p>
                      <a:pPr marL="114935" indent="159385" algn="r" rtl="1">
                        <a:spcAft>
                          <a:spcPts val="0"/>
                        </a:spcAft>
                      </a:pP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البلديات الأخرى للمسلخ : </a:t>
                      </a:r>
                      <a:r>
                        <a:rPr lang="ar-TN" sz="800" dirty="0" smtClean="0">
                          <a:latin typeface="Times New Roman"/>
                          <a:ea typeface="Times New Roman"/>
                          <a:cs typeface="Simplified Arabic"/>
                        </a:rPr>
                        <a:t>بوشمة</a:t>
                      </a:r>
                      <a:r>
                        <a:rPr lang="ar-TN" sz="800" baseline="0" dirty="0" smtClean="0">
                          <a:latin typeface="Times New Roman"/>
                          <a:ea typeface="Times New Roman"/>
                          <a:cs typeface="Simplified Arabic"/>
                        </a:rPr>
                        <a:t>  -  تبلبو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0386">
                <a:tc gridSpan="15">
                  <a:txBody>
                    <a:bodyPr/>
                    <a:lstStyle/>
                    <a:p>
                      <a:pPr marL="114935" indent="-114935" algn="r" rtl="1">
                        <a:spcAft>
                          <a:spcPts val="0"/>
                        </a:spcAft>
                      </a:pPr>
                      <a:r>
                        <a:rPr lang="ar-TN" sz="1000" dirty="0">
                          <a:latin typeface="Times New Roman"/>
                          <a:ea typeface="Times New Roman"/>
                          <a:cs typeface="Simplified Arabic"/>
                        </a:rPr>
                        <a:t>8</a:t>
                      </a:r>
                      <a:r>
                        <a:rPr lang="ar-TN" sz="1200" dirty="0">
                          <a:latin typeface="Times New Roman"/>
                          <a:ea typeface="Times New Roman"/>
                          <a:cs typeface="Simplified Arabic"/>
                        </a:rPr>
                        <a:t>. سنة آخر عملية تهيئة أو توسعة </a:t>
                      </a:r>
                      <a:r>
                        <a:rPr lang="ar-TN" sz="800" dirty="0">
                          <a:latin typeface="Times New Roman"/>
                          <a:ea typeface="Times New Roman"/>
                          <a:cs typeface="Simplified Arabic"/>
                        </a:rPr>
                        <a:t>: </a:t>
                      </a:r>
                      <a:r>
                        <a:rPr lang="ar-TN" sz="1200" dirty="0" smtClean="0">
                          <a:latin typeface="Times New Roman"/>
                          <a:ea typeface="Times New Roman"/>
                          <a:cs typeface="Simplified Arabic"/>
                        </a:rPr>
                        <a:t>2017</a:t>
                      </a: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0111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ar-TN" sz="1100" b="0" dirty="0">
                          <a:latin typeface="Times New Roman"/>
                          <a:ea typeface="Times New Roman"/>
                          <a:cs typeface="Simplified Arabic"/>
                        </a:rPr>
                        <a:t>9</a:t>
                      </a:r>
                      <a:r>
                        <a:rPr lang="ar-TN" sz="1100" b="1" dirty="0">
                          <a:latin typeface="Times New Roman"/>
                          <a:ea typeface="Times New Roman"/>
                          <a:cs typeface="Simplified Arabic"/>
                        </a:rPr>
                        <a:t>.</a:t>
                      </a:r>
                      <a:r>
                        <a:rPr lang="ar-TN" sz="1100" b="0" dirty="0">
                          <a:latin typeface="Times New Roman"/>
                          <a:ea typeface="Times New Roman"/>
                          <a:cs typeface="Simplified Arabic"/>
                        </a:rPr>
                        <a:t> طاقة الاستيعاب</a:t>
                      </a:r>
                      <a:endParaRPr lang="fr-FR" sz="1900" b="1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ar-TN" sz="1100" b="0">
                          <a:latin typeface="Times New Roman"/>
                          <a:ea typeface="Times New Roman"/>
                          <a:cs typeface="Simplified Arabic"/>
                        </a:rPr>
                        <a:t>أغنام</a:t>
                      </a:r>
                      <a:endParaRPr lang="fr-FR" sz="1900" b="1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ar-TN" sz="1100" b="0" dirty="0">
                          <a:latin typeface="Times New Roman"/>
                          <a:ea typeface="Times New Roman"/>
                          <a:cs typeface="Simplified Arabic"/>
                        </a:rPr>
                        <a:t>رأس / يوم </a:t>
                      </a:r>
                      <a:endParaRPr lang="fr-FR" sz="1900" b="1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latin typeface="Times New Roman"/>
                          <a:ea typeface="Times New Roman"/>
                          <a:cs typeface="Simplified Arabic"/>
                        </a:rPr>
                        <a:t>22</a:t>
                      </a:r>
                      <a:endParaRPr lang="fr-FR" sz="1100" b="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5176">
                <a:tc gridSpan="2">
                  <a:txBody>
                    <a:bodyPr/>
                    <a:lstStyle/>
                    <a:p>
                      <a:pPr algn="justLow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ar-TN" sz="1100" b="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ar-TN" sz="1100" b="0" dirty="0" smtClean="0">
                          <a:latin typeface="Times New Roman"/>
                          <a:ea typeface="Times New Roman"/>
                          <a:cs typeface="Simplified Arabic"/>
                        </a:rPr>
                        <a:t>أبقار</a:t>
                      </a:r>
                      <a:endParaRPr lang="fr-FR" sz="1900" b="1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ar-TN" sz="1100" b="0">
                          <a:latin typeface="Times New Roman"/>
                          <a:ea typeface="Times New Roman"/>
                          <a:cs typeface="Simplified Arabic"/>
                        </a:rPr>
                        <a:t>رأس / يوم</a:t>
                      </a:r>
                      <a:endParaRPr lang="fr-FR" sz="1900" b="1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latin typeface="Times New Roman"/>
                          <a:ea typeface="Times New Roman"/>
                          <a:cs typeface="Simplified Arabic"/>
                        </a:rPr>
                        <a:t>07</a:t>
                      </a:r>
                      <a:endParaRPr lang="fr-FR" sz="1100" b="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5256" marR="65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2071670" y="4657742"/>
          <a:ext cx="5635837" cy="1200150"/>
        </p:xfrm>
        <a:graphic>
          <a:graphicData uri="http://schemas.openxmlformats.org/drawingml/2006/table">
            <a:tbl>
              <a:tblPr rtl="1"/>
              <a:tblGrid>
                <a:gridCol w="1485900"/>
                <a:gridCol w="342900"/>
                <a:gridCol w="300355"/>
                <a:gridCol w="102094"/>
                <a:gridCol w="228600"/>
                <a:gridCol w="1028700"/>
                <a:gridCol w="102094"/>
                <a:gridCol w="102094"/>
                <a:gridCol w="800100"/>
                <a:gridCol w="342900"/>
                <a:gridCol w="800100"/>
              </a:tblGrid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10. نسبة الاستغلال </a:t>
                      </a:r>
                      <a:r>
                        <a:rPr lang="ar-TN" sz="1100" dirty="0" smtClean="0">
                          <a:latin typeface="Times New Roman"/>
                          <a:ea typeface="Times New Roman"/>
                          <a:cs typeface="Simplified Arabic"/>
                        </a:rPr>
                        <a:t>: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ضعيفة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متوسطة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عالية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11. إمكانية التوسعة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strike="sngStrike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لعدم توفر الأرض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صعوبة الاقتناء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عدم مطابقة صبغة الأرض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72038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43108" y="2643182"/>
            <a:ext cx="635798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ar-TN" sz="48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 </a:t>
            </a:r>
            <a:r>
              <a:rPr lang="ar-TN" sz="4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معطيات</a:t>
            </a:r>
            <a:r>
              <a:rPr lang="ar-TN" sz="48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عامة حول البلدية</a:t>
            </a:r>
          </a:p>
        </p:txBody>
      </p:sp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786050" y="428604"/>
          <a:ext cx="5191125" cy="868680"/>
        </p:xfrm>
        <a:graphic>
          <a:graphicData uri="http://schemas.openxmlformats.org/drawingml/2006/table">
            <a:tbl>
              <a:tblPr rtl="1"/>
              <a:tblGrid>
                <a:gridCol w="2447925"/>
                <a:gridCol w="342900"/>
                <a:gridCol w="228600"/>
                <a:gridCol w="342900"/>
                <a:gridCol w="1828800"/>
              </a:tblGrid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الاتصالات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الماء الصالح للشرب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الكهرباء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000">
                          <a:latin typeface="Times New Roman"/>
                          <a:ea typeface="Times New Roman"/>
                          <a:cs typeface="Simplified Arabic"/>
                        </a:rPr>
                        <a:t>تطهير المياه المستعملة</a:t>
                      </a:r>
                      <a:r>
                        <a:rPr lang="ar-TN" sz="1000" baseline="30000">
                          <a:latin typeface="Times New Roman"/>
                          <a:ea typeface="Times New Roman"/>
                          <a:cs typeface="Simplified Arabic"/>
                        </a:rPr>
                        <a:t>(*)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604605" y="0"/>
            <a:ext cx="1539396" cy="6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الربط بمختلف الشبكات </a:t>
            </a:r>
            <a:r>
              <a:rPr kumimoji="0" lang="ar-T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857359" y="1928802"/>
          <a:ext cx="6122654" cy="1615440"/>
        </p:xfrm>
        <a:graphic>
          <a:graphicData uri="http://schemas.openxmlformats.org/drawingml/2006/table">
            <a:tbl>
              <a:tblPr rtl="1"/>
              <a:tblGrid>
                <a:gridCol w="1493399"/>
                <a:gridCol w="444789"/>
                <a:gridCol w="175462"/>
                <a:gridCol w="447274"/>
                <a:gridCol w="298183"/>
                <a:gridCol w="175462"/>
                <a:gridCol w="175462"/>
                <a:gridCol w="175462"/>
                <a:gridCol w="175462"/>
                <a:gridCol w="303503"/>
                <a:gridCol w="400890"/>
                <a:gridCol w="175462"/>
                <a:gridCol w="175462"/>
                <a:gridCol w="175462"/>
                <a:gridCol w="175462"/>
                <a:gridCol w="1155458"/>
              </a:tblGrid>
              <a:tr h="0">
                <a:tc gridSpan="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Simplified Arabic"/>
                        </a:rPr>
                        <a:t>وجود محطة تصفية أولية بالمسلخ :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14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800">
                          <a:latin typeface="Times New Roman"/>
                          <a:ea typeface="Times New Roman"/>
                          <a:cs typeface="Simplified Arabic"/>
                        </a:rPr>
                        <a:t>في صورة الإجابة بـ "نعم" : ذكر حالة محطة التصفية الأولية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003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تعمل في حالة جيدة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عطب متكرر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متوقفة بصفة دائمة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14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800" dirty="0">
                          <a:latin typeface="Times New Roman"/>
                          <a:ea typeface="Times New Roman"/>
                          <a:cs typeface="Simplified Arabic"/>
                        </a:rPr>
                        <a:t>في صورة الإجابة </a:t>
                      </a:r>
                      <a:r>
                        <a:rPr lang="ar-SA" sz="800" dirty="0" err="1">
                          <a:latin typeface="Times New Roman"/>
                          <a:ea typeface="Times New Roman"/>
                          <a:cs typeface="Simplified Arabic"/>
                        </a:rPr>
                        <a:t>بـ</a:t>
                      </a:r>
                      <a:r>
                        <a:rPr lang="ar-SA" sz="800" dirty="0">
                          <a:latin typeface="Times New Roman"/>
                          <a:ea typeface="Times New Roman"/>
                          <a:cs typeface="Simplified Arabic"/>
                        </a:rPr>
                        <a:t> "لا" : توضيح مكان المصب النهائي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أن الإمكانيات البشرية والمادية لصيانة المحطة متوفرة لدى البلدية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Simplified Arabic"/>
                        </a:rPr>
                        <a:t>: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13"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800" dirty="0">
                          <a:latin typeface="Times New Roman"/>
                          <a:ea typeface="Times New Roman"/>
                          <a:cs typeface="Simplified Arabic"/>
                        </a:rPr>
                        <a:t>في صورة الإجابة بـ "لا" : توضيح النقائص </a:t>
                      </a:r>
                      <a:r>
                        <a:rPr lang="ar-TN" sz="800" dirty="0" smtClean="0">
                          <a:latin typeface="Times New Roman"/>
                          <a:ea typeface="Times New Roman"/>
                          <a:cs typeface="Simplified Arabic"/>
                        </a:rPr>
                        <a:t>: عدم وجود عون فني مختص لتشغيلها والمواد الأولية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912107" y="1428736"/>
            <a:ext cx="2231893" cy="8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وصف الوضعية البيئية للمسلخ </a:t>
            </a:r>
            <a:r>
              <a:rPr kumimoji="0" lang="ar-T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طريقة معالجة دماء الذبح : محطة معالجة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071669" y="4000504"/>
          <a:ext cx="6122358" cy="1643076"/>
        </p:xfrm>
        <a:graphic>
          <a:graphicData uri="http://schemas.openxmlformats.org/drawingml/2006/table">
            <a:tbl>
              <a:tblPr rtl="1"/>
              <a:tblGrid>
                <a:gridCol w="1860334"/>
                <a:gridCol w="292318"/>
                <a:gridCol w="310056"/>
                <a:gridCol w="514394"/>
                <a:gridCol w="595278"/>
                <a:gridCol w="429963"/>
                <a:gridCol w="515104"/>
                <a:gridCol w="506590"/>
                <a:gridCol w="1098321"/>
              </a:tblGrid>
              <a:tr h="21065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نوعية التجهيزات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متوفرة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حالة التجهيزات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الحاجة إلى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الحاجة إلى التركيز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01">
                <a:tc vMerge="1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معطبة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متوسطة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جيدة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الصيانة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التجديد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27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سلسة الذبح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آلة وزن الكترونية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05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آلة وزن أوتوماتيكية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Simplified Arabic"/>
                        </a:rPr>
                        <a:t>آلة كهربائية لقص الذبيحة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2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ar-SA" sz="1400" dirty="0" smtClean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5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0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12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87886" y="3571876"/>
            <a:ext cx="92318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وصف لحالة التجهيزات بالمسلخ (انظر الملحق عدد 3) : (</a:t>
            </a: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ذكر التجهيزات المتوفرة بالمسلخ وحالتها ومدى حاجتها للصيانة أو للتجديد</a:t>
            </a: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99603" y="3329940"/>
          <a:ext cx="5344795" cy="198120"/>
        </p:xfrm>
        <a:graphic>
          <a:graphicData uri="http://schemas.openxmlformats.org/drawingml/2006/table">
            <a:tbl>
              <a:tblPr rtl="1"/>
              <a:tblGrid>
                <a:gridCol w="1328420"/>
                <a:gridCol w="1024890"/>
                <a:gridCol w="342900"/>
                <a:gridCol w="1093470"/>
                <a:gridCol w="342900"/>
                <a:gridCol w="1212215"/>
              </a:tblGrid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r>
                        <a:rPr lang="ar-TN" sz="1300" dirty="0">
                          <a:latin typeface="Times New Roman"/>
                          <a:ea typeface="Times New Roman"/>
                          <a:cs typeface="Simplified Arabic"/>
                        </a:rPr>
                        <a:t>النفاذ إلى المستودع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600"/>
                        </a:spcAft>
                      </a:pPr>
                      <a:r>
                        <a:rPr lang="ar-TN" sz="1300" dirty="0">
                          <a:latin typeface="Times New Roman"/>
                          <a:ea typeface="Times New Roman"/>
                          <a:cs typeface="Simplified Arabic"/>
                        </a:rPr>
                        <a:t>سهل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r>
                        <a:rPr lang="ar-TN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600"/>
                        </a:spcAft>
                      </a:pPr>
                      <a:r>
                        <a:rPr lang="ar-TN" sz="1300" dirty="0">
                          <a:latin typeface="Times New Roman"/>
                          <a:ea typeface="Times New Roman"/>
                          <a:cs typeface="Simplified Arabic"/>
                        </a:rPr>
                        <a:t>صعب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endParaRPr lang="ar-TN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endParaRPr lang="ar-TN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71736" y="3643314"/>
          <a:ext cx="5539105" cy="707916"/>
        </p:xfrm>
        <a:graphic>
          <a:graphicData uri="http://schemas.openxmlformats.org/drawingml/2006/table">
            <a:tbl>
              <a:tblPr rtl="1"/>
              <a:tblGrid>
                <a:gridCol w="531495"/>
                <a:gridCol w="1176655"/>
                <a:gridCol w="1195070"/>
                <a:gridCol w="1270000"/>
                <a:gridCol w="1365885"/>
              </a:tblGrid>
              <a:tr h="214520">
                <a:tc gridSpan="5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وصف حالة البناية : </a:t>
                      </a:r>
                      <a:endParaRPr lang="fr-FR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حسنة    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تتطلب الصيانة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تتطلب التوسعة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تتطلب التهيئة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تتطلب التجديد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643306" y="4500570"/>
          <a:ext cx="4516120" cy="1386840"/>
        </p:xfrm>
        <a:graphic>
          <a:graphicData uri="http://schemas.openxmlformats.org/drawingml/2006/table">
            <a:tbl>
              <a:tblPr rtl="1"/>
              <a:tblGrid>
                <a:gridCol w="2447925"/>
                <a:gridCol w="685800"/>
                <a:gridCol w="696595"/>
                <a:gridCol w="685800"/>
              </a:tblGrid>
              <a:tr h="0">
                <a:tc gridSpan="4"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معطيات حول الربط بمختلف الشبكات </a:t>
                      </a:r>
                      <a:r>
                        <a:rPr lang="ar-T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 dirty="0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الاتصالات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الماء الصالح للشرب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الكهرباء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تطهير المياه المستعملة</a:t>
                      </a:r>
                      <a:r>
                        <a:rPr lang="ar-TN" sz="1100" baseline="30000" dirty="0">
                          <a:latin typeface="Times New Roman"/>
                          <a:ea typeface="Times New Roman"/>
                          <a:cs typeface="Simplified Arabic"/>
                        </a:rPr>
                        <a:t>(*)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571480"/>
            <a:ext cx="8057851" cy="30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306291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بطاقة جرد وتشخيص أولي للمستودع البلدي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معطيات عامة 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الموقع	</a:t>
            </a:r>
            <a:r>
              <a:rPr lang="ar-TN" sz="13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          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 سيدي ابولبابة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مطابقته لمثال التهيئة العمرانية	  : غير مطابق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تاريخ الإحداث 		  : </a:t>
            </a:r>
            <a:r>
              <a:rPr kumimoji="0" lang="ar-T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1977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سنة آخر عملية تهيئة أو توسعة 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2016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مساحة الأرض:3159 م</a:t>
            </a:r>
            <a:r>
              <a:rPr kumimoji="0" lang="ar-TN" sz="13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ar-T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المساحة المغطاة: 310 م</a:t>
            </a:r>
            <a:r>
              <a:rPr kumimoji="0" lang="ar-TN" sz="13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المساحة المهيأة:</a:t>
            </a:r>
            <a:r>
              <a:rPr lang="ar-TN" sz="12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310 م</a:t>
            </a:r>
            <a:r>
              <a:rPr lang="ar-TN" sz="1200" baseline="300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lang="ar-TN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إمكانية التوسعة:    </a:t>
            </a:r>
            <a:r>
              <a:rPr lang="ar-TN" sz="1300" dirty="0" smtClean="0">
                <a:latin typeface="Simplified Arabic" pitchFamily="18" charset="-78"/>
                <a:cs typeface="Simplified Arabic" pitchFamily="18" charset="-78"/>
              </a:rPr>
              <a:t>نعم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طاقة استيعاب المعدات:</a:t>
            </a:r>
            <a:r>
              <a:rPr kumimoji="0" lang="ar-TN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150 </a:t>
            </a:r>
            <a:r>
              <a:rPr lang="ar-TN" sz="14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عربة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متوسط الكلفة السنوية للصيانة: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.......................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وصف حالة البناية :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جيدة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71604" y="571480"/>
          <a:ext cx="7334282" cy="5301974"/>
        </p:xfrm>
        <a:graphic>
          <a:graphicData uri="http://schemas.openxmlformats.org/drawingml/2006/table">
            <a:tbl>
              <a:tblPr rtl="1"/>
              <a:tblGrid>
                <a:gridCol w="6247720"/>
                <a:gridCol w="543281"/>
                <a:gridCol w="543281"/>
              </a:tblGrid>
              <a:tr h="46114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مسيج 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398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</a:t>
                      </a: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المستودع مقسم لفضاءات (في صورة الإجابة بنعم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 ذكر مختلف أنواع الفضاءات ومدى استجابتها لحاجيات البلدية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المساحة المخصصة للإيواء مختلف أنواع المعدات والعربات كافية 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مأوى المعدات مغطى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مؤمن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محمي من الأخطار (فيضانات)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ar-SA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مدى وجود ورشة صيانة مجهزة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مدى توفر مضخة للتزود بالبنزين ومدى مطابقتها لمواصفات السلامة والوقاية من الحرائق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وجود محطة غسل وتشحيم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تتم معالجة مياه محطة الغسل قبل تصريفها بشبكة التطهير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TN" sz="1200" dirty="0" smtClean="0">
                          <a:latin typeface="Times New Roman"/>
                          <a:ea typeface="Times New Roman"/>
                          <a:cs typeface="Arial"/>
                        </a:rPr>
                        <a:t>محطة</a:t>
                      </a:r>
                      <a:r>
                        <a:rPr lang="ar-TN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غير واجبة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99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مجهز بتطبيقة إعلامية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929190" y="0"/>
            <a:ext cx="4000496" cy="6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معطيات حول المستودع ووظيفته</a:t>
            </a:r>
            <a:r>
              <a:rPr kumimoji="0" lang="ar-T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 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428860" y="2928934"/>
          <a:ext cx="5344795" cy="198120"/>
        </p:xfrm>
        <a:graphic>
          <a:graphicData uri="http://schemas.openxmlformats.org/drawingml/2006/table">
            <a:tbl>
              <a:tblPr rtl="1"/>
              <a:tblGrid>
                <a:gridCol w="1328420"/>
                <a:gridCol w="1024890"/>
                <a:gridCol w="342900"/>
                <a:gridCol w="1093470"/>
                <a:gridCol w="342900"/>
                <a:gridCol w="1212215"/>
              </a:tblGrid>
              <a:tr h="0"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r>
                        <a:rPr lang="ar-TN" sz="1300" dirty="0">
                          <a:latin typeface="Times New Roman"/>
                          <a:ea typeface="Times New Roman"/>
                          <a:cs typeface="Simplified Arabic"/>
                        </a:rPr>
                        <a:t>النفاذ إلى المستودع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600"/>
                        </a:spcAft>
                      </a:pPr>
                      <a:r>
                        <a:rPr lang="ar-TN" sz="1300">
                          <a:latin typeface="Times New Roman"/>
                          <a:ea typeface="Times New Roman"/>
                          <a:cs typeface="Simplified Arabic"/>
                        </a:rPr>
                        <a:t>سهل 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r>
                        <a:rPr lang="ar-TN" sz="13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600"/>
                        </a:spcAft>
                      </a:pPr>
                      <a:r>
                        <a:rPr lang="ar-TN" sz="1300">
                          <a:latin typeface="Times New Roman"/>
                          <a:ea typeface="Times New Roman"/>
                          <a:cs typeface="Simplified Arabic"/>
                        </a:rPr>
                        <a:t>صعب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endParaRPr lang="ar-TN" sz="13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spcAft>
                          <a:spcPts val="600"/>
                        </a:spcAft>
                      </a:pPr>
                      <a:endParaRPr lang="ar-TN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08" y="285728"/>
            <a:ext cx="6072229" cy="31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65067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                     بطاقة جرد وتشخيص أولي للمستودع البلدي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معطيات عامة 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الموقع			 : شارع الهادي شاكر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مطابقته لمثال التهيئة العمرانية	  : مطابق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تاريخ الإحداث 		  : </a:t>
            </a:r>
            <a:r>
              <a:rPr kumimoji="0" lang="ar-T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1988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سنة آخر عملية تهيئة أو توسعة 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2016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مساحة الأرض  :</a:t>
            </a:r>
            <a:r>
              <a:rPr kumimoji="0" lang="ar-T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10000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م</a:t>
            </a:r>
            <a:r>
              <a:rPr kumimoji="0" lang="ar-TN" sz="13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المساحة المغطاة : </a:t>
            </a:r>
            <a:r>
              <a:rPr kumimoji="0" lang="ar-T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1730م</a:t>
            </a:r>
            <a:r>
              <a:rPr kumimoji="0" lang="ar-TN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ar-T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المساحة المهيأة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kumimoji="0" lang="ar-T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6600 م</a:t>
            </a:r>
            <a:r>
              <a:rPr kumimoji="0" lang="ar-TN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kumimoji="0" lang="ar-T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إمكانية التوسعة :    </a:t>
            </a: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نعم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طاقة استيعاب المعدات :</a:t>
            </a:r>
            <a:r>
              <a:rPr kumimoji="0" lang="ar-TN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100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T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متوسط الكلفة السنوية للصيانة: </a:t>
            </a:r>
            <a:r>
              <a:rPr kumimoji="0" lang="ar-T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.......................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214546" y="3143248"/>
          <a:ext cx="5539105" cy="533400"/>
        </p:xfrm>
        <a:graphic>
          <a:graphicData uri="http://schemas.openxmlformats.org/drawingml/2006/table">
            <a:tbl>
              <a:tblPr rtl="1"/>
              <a:tblGrid>
                <a:gridCol w="531495"/>
                <a:gridCol w="1176655"/>
                <a:gridCol w="1195070"/>
                <a:gridCol w="1270000"/>
                <a:gridCol w="1365885"/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cs typeface="Simplified Arabic" pitchFamily="18" charset="-78"/>
                        </a:rPr>
                        <a:t>وصف حالة البناية :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حسنة     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imes New Roman"/>
                          <a:ea typeface="Times New Roman"/>
                          <a:cs typeface="Simplified Arabic"/>
                        </a:rPr>
                        <a:t>تتطلب الصيانة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Simplified Arabic"/>
                        </a:rPr>
                        <a:t>تتطلب التوسعة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Simplified Arabic"/>
                        </a:rPr>
                        <a:t>تتطلب التهيئة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000" b="1">
                          <a:latin typeface="Times New Roman"/>
                          <a:ea typeface="Times New Roman"/>
                          <a:cs typeface="Simplified Arabic"/>
                        </a:rPr>
                        <a:t>تتطلب التجديد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dirty="0" smtClean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ar-SA" sz="1300" dirty="0" smtClean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286116" y="4214818"/>
          <a:ext cx="4516120" cy="1143006"/>
        </p:xfrm>
        <a:graphic>
          <a:graphicData uri="http://schemas.openxmlformats.org/drawingml/2006/table">
            <a:tbl>
              <a:tblPr rtl="1"/>
              <a:tblGrid>
                <a:gridCol w="2447925"/>
                <a:gridCol w="685800"/>
                <a:gridCol w="696595"/>
                <a:gridCol w="685800"/>
              </a:tblGrid>
              <a:tr h="240633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33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الاتصالات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الماء الصالح للشرب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>
                          <a:latin typeface="Times New Roman"/>
                          <a:ea typeface="Times New Roman"/>
                          <a:cs typeface="Simplified Arabic"/>
                        </a:rPr>
                        <a:t>الكهرباء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تطهير المياه المستعملة</a:t>
                      </a:r>
                      <a:r>
                        <a:rPr lang="ar-TN" sz="1100" baseline="30000" dirty="0">
                          <a:latin typeface="Times New Roman"/>
                          <a:ea typeface="Times New Roman"/>
                          <a:cs typeface="Simplified Arabic"/>
                        </a:rPr>
                        <a:t>(*)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TN" sz="1100" b="1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TN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00562" y="3714753"/>
            <a:ext cx="3571900" cy="7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306291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5988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معطيات حول الربط بمختلف الشبكات </a:t>
            </a:r>
            <a:r>
              <a:rPr kumimoji="0" lang="ar-T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15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349" y="714351"/>
          <a:ext cx="8072494" cy="4786354"/>
        </p:xfrm>
        <a:graphic>
          <a:graphicData uri="http://schemas.openxmlformats.org/drawingml/2006/table">
            <a:tbl>
              <a:tblPr rtl="1"/>
              <a:tblGrid>
                <a:gridCol w="6876568"/>
                <a:gridCol w="597963"/>
                <a:gridCol w="597963"/>
              </a:tblGrid>
              <a:tr h="42912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endParaRPr lang="ar-SA" sz="13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>
                          <a:latin typeface="Times New Roman"/>
                          <a:ea typeface="Times New Roman"/>
                          <a:cs typeface="Simplified Arabic"/>
                        </a:rPr>
                        <a:t>نعم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Times New Roman"/>
                          <a:ea typeface="Times New Roman"/>
                          <a:cs typeface="Simplified Arabic"/>
                        </a:rPr>
                        <a:t>لا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مسيج 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04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</a:t>
                      </a: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المستودع مقسم لفضاءات (في صورة الإجابة بنعم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 ذكر مختلف أنواع الفضاءات ومدى استجابتها لحاجيات البلدية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TN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المساحة المخصصة للإيواء مختلف أنواع المعدات والعربات كافية </a:t>
                      </a: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هل مأوى المعدات مغطى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هل المستودع مؤمن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المستودع محمي من الأخطار (فيضانات)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مدى وجود ورشة صيانة مجهزة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مدى توفر مضخة للتزود بالبنزين ومدى مطابقتها لمواصفات السلامة والوقاية من الحرائق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وجود محطة غسل وتشحيم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Simplified Arabic"/>
                        </a:rPr>
                        <a:t>هل تتم معالجة مياه محطة الغسل قبل تصريفها بشبكة التطهير ؟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3">
                <a:tc>
                  <a:txBody>
                    <a:bodyPr/>
                    <a:lstStyle/>
                    <a:p>
                      <a:pPr marL="160020" algn="justLow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>
                          <a:latin typeface="Times New Roman"/>
                          <a:ea typeface="Times New Roman"/>
                          <a:cs typeface="Simplified Arabic"/>
                        </a:rPr>
                        <a:t>هل المستودع مجهز بتطبيقة إعلامية ؟</a:t>
                      </a:r>
                      <a:endParaRPr lang="fr-FR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100" dirty="0"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fr-FR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00760" y="214291"/>
            <a:ext cx="3000364" cy="6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معطيات حول المستودع ووظيفته</a:t>
            </a:r>
            <a:r>
              <a:rPr kumimoji="0" lang="ar-T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 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480" y="2643182"/>
            <a:ext cx="6429420" cy="9233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5400" b="1" cap="none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شكرا على انتباهكم</a:t>
            </a:r>
            <a:endParaRPr lang="fr-FR" sz="5400" b="1" cap="none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466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00760" y="1000108"/>
            <a:ext cx="2857520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حدود منطقة بلدية قابس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57884" y="2643182"/>
            <a:ext cx="3214710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شمالا: </a:t>
            </a:r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بلدية غنوش</a:t>
            </a:r>
          </a:p>
          <a:p>
            <a:pPr algn="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غربا:بلدية بوشمة وبلدية شنني نحال</a:t>
            </a:r>
          </a:p>
          <a:p>
            <a:pPr algn="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جنوبا:بلدية تبلبو</a:t>
            </a:r>
          </a:p>
          <a:p>
            <a:pPr algn="r" rtl="1"/>
            <a:r>
              <a:rPr lang="ar-T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شرقا: البحر الأبيض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المتوسط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572164" cy="650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00166" y="214290"/>
            <a:ext cx="650085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2400" b="1" dirty="0" smtClean="0">
                <a:solidFill>
                  <a:schemeClr val="bg1"/>
                </a:solidFill>
              </a:rPr>
              <a:t>معطيات عامة حول البلدية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00166" y="714357"/>
            <a:ext cx="6500858" cy="51090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تاريخ الإحداث:24 جانفي 1887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مساحة المنطقة البلدية:3263 هـ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عدد السكان :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104411</a:t>
            </a:r>
            <a:endParaRPr lang="ar-T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عدد المساكن :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31640</a:t>
            </a:r>
            <a:endParaRPr lang="ar-TN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مساحة مثال التهيئة العمرانية:2854هـ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مساحة المناطق الفلاحية:766 هـ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مساحة المناطق العمرانية:2088هـ</a:t>
            </a:r>
          </a:p>
          <a:p>
            <a:pPr algn="r" rtl="1">
              <a:buFont typeface="Wingdings" pitchFamily="2" charset="2"/>
              <a:buChar char="v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نسبة الربط بمختلف الشبكات:</a:t>
            </a:r>
          </a:p>
          <a:p>
            <a:pPr lvl="3" algn="r" rtl="1">
              <a:buFont typeface="Wingdings" pitchFamily="2" charset="2"/>
              <a:buChar char="§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الماء الصالح للشراب: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98.6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%</a:t>
            </a:r>
          </a:p>
          <a:p>
            <a:pPr lvl="3" algn="r" rtl="1">
              <a:buFont typeface="Wingdings" pitchFamily="2" charset="2"/>
              <a:buChar char="§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التطهير:92 %</a:t>
            </a:r>
          </a:p>
          <a:p>
            <a:pPr lvl="3" algn="r" rtl="1">
              <a:buFont typeface="Wingdings" pitchFamily="2" charset="2"/>
              <a:buChar char="§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الكهرباء :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99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%</a:t>
            </a:r>
          </a:p>
          <a:p>
            <a:pPr lvl="3" algn="r" rtl="1">
              <a:buFont typeface="Wingdings" pitchFamily="2" charset="2"/>
              <a:buChar char="§"/>
            </a:pP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التنوير العمومي: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85 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%</a:t>
            </a:r>
            <a:r>
              <a:rPr lang="ar-T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</a:t>
            </a:r>
          </a:p>
          <a:p>
            <a:pPr algn="r"/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190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57422" y="214290"/>
            <a:ext cx="428628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تقسيم البلدية إلى مناطق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72066" y="2643182"/>
          <a:ext cx="3571900" cy="266830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75945"/>
                <a:gridCol w="1595955"/>
              </a:tblGrid>
              <a:tr h="432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400" b="1" dirty="0" smtClean="0">
                          <a:solidFill>
                            <a:srgbClr val="FF0000"/>
                          </a:solidFill>
                        </a:rPr>
                        <a:t>المنطقة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400" b="1" dirty="0" smtClean="0">
                          <a:solidFill>
                            <a:srgbClr val="FF0000"/>
                          </a:solidFill>
                        </a:rPr>
                        <a:t>العدد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8096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دائرة جارة - باب بحر</a:t>
                      </a:r>
                      <a:endParaRPr lang="fr-FR" sz="16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0000CC"/>
                          </a:solidFill>
                        </a:rPr>
                        <a:t>المنطقةعـ1ـدد</a:t>
                      </a:r>
                      <a:endParaRPr lang="fr-FR" sz="16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دائرة المنزل -</a:t>
                      </a:r>
                      <a:r>
                        <a:rPr lang="ar-TN" sz="1600" b="1" baseline="0" dirty="0" smtClean="0">
                          <a:solidFill>
                            <a:srgbClr val="CC3300"/>
                          </a:solidFill>
                        </a:rPr>
                        <a:t> حي محمد علي</a:t>
                      </a:r>
                      <a:endParaRPr lang="fr-FR" sz="1600" b="1" dirty="0" smtClean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0000CC"/>
                          </a:solidFill>
                        </a:rPr>
                        <a:t>المنطقة عـ2ـدد</a:t>
                      </a:r>
                      <a:endParaRPr lang="fr-FR" sz="16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583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سيدي أبي لبابة</a:t>
                      </a:r>
                      <a:endParaRPr lang="fr-FR" sz="16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0000CC"/>
                          </a:solidFill>
                        </a:rPr>
                        <a:t>المنطقة عـ3ـدد</a:t>
                      </a:r>
                      <a:endParaRPr lang="fr-FR" sz="16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583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حي المنارة</a:t>
                      </a:r>
                      <a:endParaRPr lang="fr-FR" sz="16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0000CC"/>
                          </a:solidFill>
                        </a:rPr>
                        <a:t>المنطقة عـ4ـدد</a:t>
                      </a:r>
                      <a:endParaRPr lang="fr-FR" sz="16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583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شط السلام</a:t>
                      </a:r>
                      <a:endParaRPr lang="fr-FR" sz="16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0000CC"/>
                          </a:solidFill>
                        </a:rPr>
                        <a:t>المنطقة عـ5ـدد</a:t>
                      </a:r>
                      <a:endParaRPr lang="fr-FR" sz="16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673">
                <a:tc>
                  <a:txBody>
                    <a:bodyPr/>
                    <a:lstStyle/>
                    <a:p>
                      <a:pPr algn="ctr"/>
                      <a:r>
                        <a:rPr lang="ar-TN" sz="1600" b="1" dirty="0" smtClean="0">
                          <a:solidFill>
                            <a:srgbClr val="CC3300"/>
                          </a:solidFill>
                        </a:rPr>
                        <a:t>زريق</a:t>
                      </a:r>
                      <a:endParaRPr lang="fr-FR" sz="1600" b="1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dirty="0" smtClean="0">
                          <a:solidFill>
                            <a:srgbClr val="0000CC"/>
                          </a:solidFill>
                        </a:rPr>
                        <a:t>المنطقة عـ5ـدد</a:t>
                      </a:r>
                      <a:endParaRPr lang="fr-FR" sz="1800" b="1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57818" y="1142984"/>
            <a:ext cx="3143272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TN" sz="2000" b="1" dirty="0" smtClean="0"/>
              <a:t>تبعا لجلسة لجنة الأشغال المنعقدة بتاريخ 2020/11/11 تم تقسيم المنطقة البلدية إلى خمسة مناطق على النحو التالي: </a:t>
            </a:r>
            <a:endParaRPr lang="fr-FR" sz="20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35771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 rot="20082305">
            <a:off x="1659135" y="3405143"/>
            <a:ext cx="2286016" cy="25391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ar-TN" sz="1050" b="1" dirty="0" smtClean="0">
                <a:solidFill>
                  <a:srgbClr val="310898"/>
                </a:solidFill>
              </a:rPr>
              <a:t>دائرة جارة باب </a:t>
            </a:r>
            <a:r>
              <a:rPr lang="ar-TN" sz="1050" b="1" dirty="0" smtClean="0">
                <a:solidFill>
                  <a:srgbClr val="310898"/>
                </a:solidFill>
              </a:rPr>
              <a:t>بحر – دائرة المنزل حي محمد علي</a:t>
            </a:r>
            <a:endParaRPr lang="fr-FR" sz="1050" b="1" dirty="0">
              <a:solidFill>
                <a:srgbClr val="310898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43240" y="3857628"/>
            <a:ext cx="785818" cy="2616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ar-TN" sz="1100" b="1" dirty="0" smtClean="0">
                <a:solidFill>
                  <a:srgbClr val="310898"/>
                </a:solidFill>
              </a:rPr>
              <a:t>حي المنارة</a:t>
            </a:r>
            <a:endParaRPr lang="fr-FR" sz="1100" b="1" dirty="0">
              <a:solidFill>
                <a:srgbClr val="310898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43042" y="5143512"/>
            <a:ext cx="928694" cy="2616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TN" sz="1100" b="1" dirty="0" smtClean="0">
                <a:solidFill>
                  <a:srgbClr val="310898"/>
                </a:solidFill>
              </a:rPr>
              <a:t>سيدي </a:t>
            </a:r>
            <a:r>
              <a:rPr lang="ar-TN" sz="1100" b="1" dirty="0" err="1" smtClean="0">
                <a:solidFill>
                  <a:srgbClr val="310898"/>
                </a:solidFill>
              </a:rPr>
              <a:t>ابي</a:t>
            </a:r>
            <a:r>
              <a:rPr lang="ar-TN" sz="1100" b="1" dirty="0" smtClean="0">
                <a:solidFill>
                  <a:srgbClr val="310898"/>
                </a:solidFill>
              </a:rPr>
              <a:t> لبابة</a:t>
            </a:r>
            <a:endParaRPr lang="fr-FR" sz="1100" b="1" dirty="0">
              <a:solidFill>
                <a:srgbClr val="310898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14612" y="4643446"/>
            <a:ext cx="428628" cy="2616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ar-TN" sz="1100" b="1" dirty="0" smtClean="0">
                <a:solidFill>
                  <a:srgbClr val="310898"/>
                </a:solidFill>
              </a:rPr>
              <a:t>زريق</a:t>
            </a:r>
            <a:endParaRPr lang="fr-FR" sz="1100" b="1" dirty="0">
              <a:solidFill>
                <a:srgbClr val="310898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00232" y="2357430"/>
            <a:ext cx="785818" cy="2616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ar-TN" sz="1100" b="1" dirty="0" smtClean="0">
                <a:solidFill>
                  <a:srgbClr val="310898"/>
                </a:solidFill>
              </a:rPr>
              <a:t>شط السلام</a:t>
            </a:r>
            <a:endParaRPr lang="fr-FR" sz="1100" b="1" dirty="0">
              <a:solidFill>
                <a:srgbClr val="310898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57422" y="285728"/>
            <a:ext cx="4286280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توزيع عدد السكان على المناطق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714876" y="1214422"/>
          <a:ext cx="4071966" cy="4065590"/>
        </p:xfrm>
        <a:graphic>
          <a:graphicData uri="http://schemas.openxmlformats.org/drawingml/2006/table">
            <a:tbl>
              <a:tblPr rtl="1"/>
              <a:tblGrid>
                <a:gridCol w="2588989"/>
                <a:gridCol w="1482977"/>
              </a:tblGrid>
              <a:tr h="611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المنطقة</a:t>
                      </a:r>
                      <a:r>
                        <a:rPr lang="ar-T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عدد السكان</a:t>
                      </a:r>
                      <a:r>
                        <a:rPr lang="ar-T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5025">
                <a:tc>
                  <a:txBody>
                    <a:bodyPr/>
                    <a:lstStyle/>
                    <a:p>
                      <a:pPr algn="ctr"/>
                      <a:r>
                        <a:rPr lang="ar-TN" sz="2000" b="1" dirty="0" smtClean="0">
                          <a:solidFill>
                            <a:schemeClr val="tx1"/>
                          </a:solidFill>
                        </a:rPr>
                        <a:t>دائرة جارة –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dirty="0" smtClean="0">
                          <a:solidFill>
                            <a:schemeClr val="tx1"/>
                          </a:solidFill>
                        </a:rPr>
                        <a:t> باب بحر و دائرة المنزل -</a:t>
                      </a:r>
                      <a:r>
                        <a:rPr lang="ar-TN" sz="2000" b="1" baseline="0" dirty="0" smtClean="0">
                          <a:solidFill>
                            <a:schemeClr val="tx1"/>
                          </a:solidFill>
                        </a:rPr>
                        <a:t> حي محمد علي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31646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3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سيدي أبي لبابة</a:t>
                      </a:r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حي المنارة</a:t>
                      </a:r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شط السلام</a:t>
                      </a:r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63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زريق</a:t>
                      </a:r>
                      <a:r>
                        <a:rPr lang="ar-TN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ar-TN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13848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285720" y="1643050"/>
          <a:ext cx="4572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57422" y="357166"/>
            <a:ext cx="428628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توزيع المساحة على المناطق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429256" y="1785928"/>
          <a:ext cx="3500462" cy="4743870"/>
        </p:xfrm>
        <a:graphic>
          <a:graphicData uri="http://schemas.openxmlformats.org/drawingml/2006/table">
            <a:tbl>
              <a:tblPr rtl="1"/>
              <a:tblGrid>
                <a:gridCol w="1789562"/>
                <a:gridCol w="1710900"/>
              </a:tblGrid>
              <a:tr h="687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المنطقة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المساحة(هكتار)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ctr"/>
                      <a:r>
                        <a:rPr lang="ar-TN" sz="2400" b="1" dirty="0" smtClean="0">
                          <a:solidFill>
                            <a:schemeClr val="tx1"/>
                          </a:solidFill>
                        </a:rPr>
                        <a:t>دائرة جارة –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400" b="1" dirty="0" smtClean="0">
                          <a:solidFill>
                            <a:schemeClr val="tx1"/>
                          </a:solidFill>
                        </a:rPr>
                        <a:t> باب بحر </a:t>
                      </a:r>
                      <a:r>
                        <a:rPr lang="ar-TN" sz="2400" b="1" dirty="0" err="1" smtClean="0">
                          <a:solidFill>
                            <a:schemeClr val="tx1"/>
                          </a:solidFill>
                        </a:rPr>
                        <a:t>و</a:t>
                      </a:r>
                      <a:r>
                        <a:rPr lang="ar-TN" sz="2400" b="1" dirty="0" smtClean="0">
                          <a:solidFill>
                            <a:schemeClr val="tx1"/>
                          </a:solidFill>
                        </a:rPr>
                        <a:t> دائرة المنزل -</a:t>
                      </a:r>
                      <a:r>
                        <a:rPr lang="ar-TN" sz="2400" b="1" baseline="0" dirty="0" smtClean="0">
                          <a:solidFill>
                            <a:schemeClr val="tx1"/>
                          </a:solidFill>
                        </a:rPr>
                        <a:t> حي محمد علي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491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سيدي أبي لبابة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863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C3300"/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حي المنارة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شط السلام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1150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64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/>
                        </a:rPr>
                        <a:t>زريق</a:t>
                      </a:r>
                      <a:r>
                        <a:rPr lang="ar-TN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ar-TN" sz="2400" b="0" i="0" u="none" strike="noStrike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142844" y="1428736"/>
          <a:ext cx="557216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A9C9-BA15-4D61-8FB8-D2B9D442FD8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7422" y="357166"/>
            <a:ext cx="4286280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T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الكثافة السكانية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928662" y="1071546"/>
          <a:ext cx="7358114" cy="1905000"/>
        </p:xfrm>
        <a:graphic>
          <a:graphicData uri="http://schemas.openxmlformats.org/drawingml/2006/table">
            <a:tbl>
              <a:tblPr rtl="1"/>
              <a:tblGrid>
                <a:gridCol w="4726158"/>
                <a:gridCol w="2631956"/>
              </a:tblGrid>
              <a:tr h="52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المنطقة</a:t>
                      </a:r>
                      <a:r>
                        <a:rPr lang="ar-T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T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T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الكثافة السكانية(ساكن/هكتار)</a:t>
                      </a:r>
                      <a:endParaRPr lang="ar-T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u="none" strike="noStrike" kern="1200" dirty="0" smtClean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دائرة جارة –  باب بحر </a:t>
                      </a:r>
                      <a:r>
                        <a:rPr lang="ar-TN" sz="1600" b="1" i="0" u="none" strike="noStrike" kern="1200" dirty="0" err="1" smtClean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و</a:t>
                      </a:r>
                      <a:r>
                        <a:rPr lang="ar-TN" sz="1600" b="1" i="0" u="none" strike="noStrike" kern="1200" dirty="0" smtClean="0">
                          <a:solidFill>
                            <a:srgbClr val="0000CC"/>
                          </a:solidFill>
                          <a:latin typeface="Arial"/>
                          <a:ea typeface="+mn-ea"/>
                          <a:cs typeface="+mn-cs"/>
                        </a:rPr>
                        <a:t> دائرة المنزل - حي محمد علي</a:t>
                      </a:r>
                      <a:endParaRPr lang="fr-FR" sz="1600" b="1" i="0" u="none" strike="noStrike" kern="1200" dirty="0" smtClean="0">
                        <a:solidFill>
                          <a:srgbClr val="0000CC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64.452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سيدي أبي لبابة</a:t>
                      </a:r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endParaRPr lang="ar-TN" sz="1600" b="1" i="0" u="none" strike="noStrike" dirty="0">
                        <a:solidFill>
                          <a:srgbClr val="0000CC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27.290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حي المنارة</a:t>
                      </a:r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endParaRPr lang="ar-TN" sz="1600" b="1" i="0" u="none" strike="noStrike" dirty="0">
                        <a:solidFill>
                          <a:srgbClr val="0000CC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33.716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شط السلام</a:t>
                      </a:r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endParaRPr lang="ar-TN" sz="1600" b="1" i="0" u="none" strike="noStrike" dirty="0">
                        <a:solidFill>
                          <a:srgbClr val="0000CC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15.156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Arial"/>
                        </a:rPr>
                        <a:t>زريق</a:t>
                      </a:r>
                      <a:r>
                        <a:rPr lang="ar-TN" sz="16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 </a:t>
                      </a:r>
                      <a:endParaRPr lang="ar-TN" sz="1600" b="1" i="0" u="none" strike="noStrike" dirty="0">
                        <a:solidFill>
                          <a:srgbClr val="0000CC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61.004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1000100" y="3143248"/>
          <a:ext cx="721523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17143</TotalTime>
  <Words>2611</Words>
  <Application>Microsoft Office PowerPoint</Application>
  <PresentationFormat>Affichage à l'écran (4:3)</PresentationFormat>
  <Paragraphs>1081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1_White with Blue Bar Segoe Template_TP10286789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SEMI</cp:lastModifiedBy>
  <cp:revision>486</cp:revision>
  <dcterms:created xsi:type="dcterms:W3CDTF">2016-09-04T07:43:35Z</dcterms:created>
  <dcterms:modified xsi:type="dcterms:W3CDTF">2020-11-18T09:34:08Z</dcterms:modified>
</cp:coreProperties>
</file>